
<file path=[Content_Types].xml><?xml version="1.0" encoding="utf-8"?>
<Types xmlns="http://schemas.openxmlformats.org/package/2006/content-types">
  <Default ContentType="image/jpeg" Extension="jpeg"/>
  <Default ContentType="image/jpeg" Extension="jp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4"/>
  </p:notesMasterIdLst>
  <p:sldIdLst>
    <p:sldId id="261" r:id="rId2"/>
    <p:sldId id="262" r:id="rId3"/>
  </p:sldIdLst>
  <p:sldSz cx="7559675" cy="10691813"/>
  <p:notesSz cx="6735763" cy="9866313"/>
  <p:defaultTextStyle>
    <a:defPPr>
      <a:defRPr lang="ja-JP"/>
    </a:defPPr>
    <a:lvl1pPr marL="0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1pPr>
    <a:lvl2pPr marL="497754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2pPr>
    <a:lvl3pPr marL="995507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3pPr>
    <a:lvl4pPr marL="1493261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4pPr>
    <a:lvl5pPr marL="1991015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5pPr>
    <a:lvl6pPr marL="2488768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6pPr>
    <a:lvl7pPr marL="2986522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7pPr>
    <a:lvl8pPr marL="3484275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8pPr>
    <a:lvl9pPr marL="3982029" algn="l" defTabSz="995507" rtl="0" eaLnBrk="1" latinLnBrk="0" hangingPunct="1">
      <a:defRPr kumimoji="1" sz="196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8" userDrawn="1">
          <p15:clr>
            <a:srgbClr val="A4A3A4"/>
          </p15:clr>
        </p15:guide>
        <p15:guide id="2" pos="2381" userDrawn="1">
          <p15:clr>
            <a:srgbClr val="A4A3A4"/>
          </p15:clr>
        </p15:guide>
        <p15:guide id="4" pos="226" userDrawn="1">
          <p15:clr>
            <a:srgbClr val="A4A3A4"/>
          </p15:clr>
        </p15:guide>
        <p15:guide id="5" pos="4536" userDrawn="1">
          <p15:clr>
            <a:srgbClr val="A4A3A4"/>
          </p15:clr>
        </p15:guide>
        <p15:guide id="6" orient="horz" pos="215" userDrawn="1">
          <p15:clr>
            <a:srgbClr val="A4A3A4"/>
          </p15:clr>
        </p15:guide>
        <p15:guide id="7" orient="horz" pos="6520" userDrawn="1">
          <p15:clr>
            <a:srgbClr val="A4A3A4"/>
          </p15:clr>
        </p15:guide>
        <p15:guide id="8" pos="56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7" userDrawn="1">
          <p15:clr>
            <a:srgbClr val="A4A3A4"/>
          </p15:clr>
        </p15:guide>
        <p15:guide id="2" pos="212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8AA"/>
    <a:srgbClr val="B9EDFF"/>
    <a:srgbClr val="EFFBFF"/>
    <a:srgbClr val="D1F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266"/>
    <p:restoredTop sz="96904" autoAdjust="0"/>
  </p:normalViewPr>
  <p:slideViewPr>
    <p:cSldViewPr snapToGrid="0">
      <p:cViewPr varScale="1">
        <p:scale>
          <a:sx n="79" d="100"/>
          <a:sy n="79" d="100"/>
        </p:scale>
        <p:origin x="4096" y="224"/>
      </p:cViewPr>
      <p:guideLst>
        <p:guide orient="horz" pos="3368"/>
        <p:guide pos="2381"/>
        <p:guide pos="226"/>
        <p:guide pos="4536"/>
        <p:guide orient="horz" pos="215"/>
        <p:guide orient="horz" pos="6520"/>
        <p:guide pos="56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9" d="100"/>
          <a:sy n="89" d="100"/>
        </p:scale>
        <p:origin x="4520" y="176"/>
      </p:cViewPr>
      <p:guideLst>
        <p:guide orient="horz" pos="3107"/>
        <p:guide pos="2121"/>
      </p:guideLst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slides/slide1.xml" Type="http://schemas.openxmlformats.org/officeDocument/2006/relationships/slide"/><Relationship Id="rId3" Target="slides/slide2.xml" Type="http://schemas.openxmlformats.org/officeDocument/2006/relationships/slide"/><Relationship Id="rId4" Target="notesMasters/notesMaster1.xml" Type="http://schemas.openxmlformats.org/officeDocument/2006/relationships/notesMaster"/><Relationship Id="rId5" Target="presProps.xml" Type="http://schemas.openxmlformats.org/officeDocument/2006/relationships/presProps"/><Relationship Id="rId6" Target="viewProps.xml" Type="http://schemas.openxmlformats.org/officeDocument/2006/relationships/viewProps"/><Relationship Id="rId7" Target="theme/theme1.xml" Type="http://schemas.openxmlformats.org/officeDocument/2006/relationships/theme"/><Relationship Id="rId8" Target="tableStyles.xml" Type="http://schemas.openxmlformats.org/officeDocument/2006/relationships/tableStyles"/></Relationships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18830" cy="493316"/>
          </a:xfrm>
          <a:prstGeom prst="rect">
            <a:avLst/>
          </a:prstGeom>
        </p:spPr>
        <p:txBody>
          <a:bodyPr vert="horz" lIns="94848" tIns="47424" rIns="94848" bIns="4742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5375" y="1"/>
            <a:ext cx="2918830" cy="493316"/>
          </a:xfrm>
          <a:prstGeom prst="rect">
            <a:avLst/>
          </a:prstGeom>
        </p:spPr>
        <p:txBody>
          <a:bodyPr vert="horz" lIns="94848" tIns="47424" rIns="94848" bIns="47424" rtlCol="0"/>
          <a:lstStyle>
            <a:lvl1pPr algn="r">
              <a:defRPr sz="1200"/>
            </a:lvl1pPr>
          </a:lstStyle>
          <a:p>
            <a:fld id="{16B17AE3-4726-4B77-9012-D206F9A79D7C}" type="datetimeFigureOut">
              <a:rPr kumimoji="1" lang="ja-JP" altLang="en-US" smtClean="0"/>
              <a:pPr/>
              <a:t>2024/12/23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062163" y="741363"/>
            <a:ext cx="2611437" cy="36972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848" tIns="47424" rIns="94848" bIns="47424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4848" tIns="47424" rIns="94848" bIns="47424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0" cy="493316"/>
          </a:xfrm>
          <a:prstGeom prst="rect">
            <a:avLst/>
          </a:prstGeom>
        </p:spPr>
        <p:txBody>
          <a:bodyPr vert="horz" lIns="94848" tIns="47424" rIns="94848" bIns="4742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5375" y="9371286"/>
            <a:ext cx="2918830" cy="493316"/>
          </a:xfrm>
          <a:prstGeom prst="rect">
            <a:avLst/>
          </a:prstGeom>
        </p:spPr>
        <p:txBody>
          <a:bodyPr vert="horz" lIns="94848" tIns="47424" rIns="94848" bIns="47424" rtlCol="0" anchor="b"/>
          <a:lstStyle>
            <a:lvl1pPr algn="r">
              <a:defRPr sz="1200"/>
            </a:lvl1pPr>
          </a:lstStyle>
          <a:p>
            <a:fld id="{54125028-120C-4575-B19E-FCFA79BADF33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50547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1pPr>
    <a:lvl2pPr marL="497754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2pPr>
    <a:lvl3pPr marL="995507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3pPr>
    <a:lvl4pPr marL="1493261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4pPr>
    <a:lvl5pPr marL="1991015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5pPr>
    <a:lvl6pPr marL="2488768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6pPr>
    <a:lvl7pPr marL="2986522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7pPr>
    <a:lvl8pPr marL="3484275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8pPr>
    <a:lvl9pPr marL="3982029" algn="l" defTabSz="995507" rtl="0" eaLnBrk="1" latinLnBrk="0" hangingPunct="1">
      <a:defRPr kumimoji="1" sz="1306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1.xml" Type="http://schemas.openxmlformats.org/officeDocument/2006/relationships/slide"/></Relationships>
</file>

<file path=ppt/notesSlides/_rels/notesSlide2.xml.rels><?xml version="1.0" encoding="UTF-8" standalone="yes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2.xml" Type="http://schemas.openxmlformats.org/officeDocument/2006/relationships/slide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125028-120C-4575-B19E-FCFA79BADF33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61918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4125028-120C-4575-B19E-FCFA79BADF33}" type="slidenum">
              <a:rPr kumimoji="1" lang="ja-JP" altLang="en-US" smtClean="0"/>
              <a:pPr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0404811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252983" y="60935"/>
            <a:ext cx="1178131" cy="348406"/>
          </a:xfrm>
          <a:prstGeom prst="rect">
            <a:avLst/>
          </a:prstGeom>
          <a:ln>
            <a:solidFill>
              <a:srgbClr val="C00000"/>
            </a:solidFill>
          </a:ln>
        </p:spPr>
        <p:txBody>
          <a:bodyPr/>
          <a:lstStyle>
            <a:lvl1pPr algn="ctr">
              <a:defRPr b="1">
                <a:solidFill>
                  <a:srgbClr val="C00000"/>
                </a:solidFill>
              </a:defRPr>
            </a:lvl1pPr>
          </a:lstStyle>
          <a:p>
            <a:r>
              <a:rPr lang="ja-JP" altLang="en-US"/>
              <a:t>プラン案</a:t>
            </a:r>
            <a:endParaRPr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3224209" y="10242281"/>
            <a:ext cx="1763924" cy="258358"/>
          </a:xfrm>
        </p:spPr>
        <p:txBody>
          <a:bodyPr/>
          <a:lstStyle>
            <a:lvl1pPr algn="ctr">
              <a:defRPr/>
            </a:lvl1pPr>
          </a:lstStyle>
          <a:p>
            <a:fld id="{D2D8002D-B5B0-4BAC-B1F6-782DDCCE6D9C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7984" y="428169"/>
            <a:ext cx="6803708" cy="1781969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377984" y="9909732"/>
            <a:ext cx="1763924" cy="569240"/>
          </a:xfrm>
          <a:prstGeom prst="rect">
            <a:avLst/>
          </a:prstGeom>
        </p:spPr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2024/12/23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2582889" y="9909732"/>
            <a:ext cx="2393897" cy="569240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480764" y="428174"/>
            <a:ext cx="1700927" cy="9122691"/>
          </a:xfrm>
          <a:prstGeom prst="rect">
            <a:avLst/>
          </a:prstGeo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77984" y="428174"/>
            <a:ext cx="4976786" cy="9122691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377984" y="9909732"/>
            <a:ext cx="1763924" cy="569240"/>
          </a:xfrm>
          <a:prstGeom prst="rect">
            <a:avLst/>
          </a:prstGeom>
        </p:spPr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2024/12/23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2582889" y="9909732"/>
            <a:ext cx="2393897" cy="569240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7984" y="428169"/>
            <a:ext cx="6803708" cy="1781969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377984" y="9909732"/>
            <a:ext cx="1763924" cy="569240"/>
          </a:xfrm>
          <a:prstGeom prst="rect">
            <a:avLst/>
          </a:prstGeom>
        </p:spPr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2024/12/23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2582889" y="9909732"/>
            <a:ext cx="2393897" cy="569240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7163" y="6870482"/>
            <a:ext cx="6425724" cy="2123513"/>
          </a:xfrm>
          <a:prstGeom prst="rect">
            <a:avLst/>
          </a:prstGeom>
        </p:spPr>
        <p:txBody>
          <a:bodyPr anchor="t"/>
          <a:lstStyle>
            <a:lvl1pPr algn="l">
              <a:defRPr sz="4317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97163" y="4531650"/>
            <a:ext cx="6425724" cy="2338834"/>
          </a:xfrm>
        </p:spPr>
        <p:txBody>
          <a:bodyPr anchor="b"/>
          <a:lstStyle>
            <a:lvl1pPr marL="0" indent="0">
              <a:buNone/>
              <a:defRPr sz="2159">
                <a:solidFill>
                  <a:schemeClr val="tx1">
                    <a:tint val="75000"/>
                  </a:schemeClr>
                </a:solidFill>
              </a:defRPr>
            </a:lvl1pPr>
            <a:lvl2pPr marL="493433" indent="0">
              <a:buNone/>
              <a:defRPr sz="1943">
                <a:solidFill>
                  <a:schemeClr val="tx1">
                    <a:tint val="75000"/>
                  </a:schemeClr>
                </a:solidFill>
              </a:defRPr>
            </a:lvl2pPr>
            <a:lvl3pPr marL="986867" indent="0">
              <a:buNone/>
              <a:defRPr sz="1727">
                <a:solidFill>
                  <a:schemeClr val="tx1">
                    <a:tint val="75000"/>
                  </a:schemeClr>
                </a:solidFill>
              </a:defRPr>
            </a:lvl3pPr>
            <a:lvl4pPr marL="1480302" indent="0">
              <a:buNone/>
              <a:defRPr sz="1511">
                <a:solidFill>
                  <a:schemeClr val="tx1">
                    <a:tint val="75000"/>
                  </a:schemeClr>
                </a:solidFill>
              </a:defRPr>
            </a:lvl4pPr>
            <a:lvl5pPr marL="1973735" indent="0">
              <a:buNone/>
              <a:defRPr sz="1511">
                <a:solidFill>
                  <a:schemeClr val="tx1">
                    <a:tint val="75000"/>
                  </a:schemeClr>
                </a:solidFill>
              </a:defRPr>
            </a:lvl5pPr>
            <a:lvl6pPr marL="2467169" indent="0">
              <a:buNone/>
              <a:defRPr sz="1511">
                <a:solidFill>
                  <a:schemeClr val="tx1">
                    <a:tint val="75000"/>
                  </a:schemeClr>
                </a:solidFill>
              </a:defRPr>
            </a:lvl6pPr>
            <a:lvl7pPr marL="2960602" indent="0">
              <a:buNone/>
              <a:defRPr sz="1511">
                <a:solidFill>
                  <a:schemeClr val="tx1">
                    <a:tint val="75000"/>
                  </a:schemeClr>
                </a:solidFill>
              </a:defRPr>
            </a:lvl7pPr>
            <a:lvl8pPr marL="3454037" indent="0">
              <a:buNone/>
              <a:defRPr sz="1511">
                <a:solidFill>
                  <a:schemeClr val="tx1">
                    <a:tint val="75000"/>
                  </a:schemeClr>
                </a:solidFill>
              </a:defRPr>
            </a:lvl8pPr>
            <a:lvl9pPr marL="3947471" indent="0">
              <a:buNone/>
              <a:defRPr sz="151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377984" y="9909732"/>
            <a:ext cx="1763924" cy="569240"/>
          </a:xfrm>
          <a:prstGeom prst="rect">
            <a:avLst/>
          </a:prstGeom>
        </p:spPr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2024/12/23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2582889" y="9909732"/>
            <a:ext cx="2393897" cy="569240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7984" y="428169"/>
            <a:ext cx="6803708" cy="1781969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77984" y="2494759"/>
            <a:ext cx="3338856" cy="7056102"/>
          </a:xfrm>
        </p:spPr>
        <p:txBody>
          <a:bodyPr/>
          <a:lstStyle>
            <a:lvl1pPr>
              <a:defRPr sz="3022"/>
            </a:lvl1pPr>
            <a:lvl2pPr>
              <a:defRPr sz="2590"/>
            </a:lvl2pPr>
            <a:lvl3pPr>
              <a:defRPr sz="2159"/>
            </a:lvl3pPr>
            <a:lvl4pPr>
              <a:defRPr sz="1943"/>
            </a:lvl4pPr>
            <a:lvl5pPr>
              <a:defRPr sz="1943"/>
            </a:lvl5pPr>
            <a:lvl6pPr>
              <a:defRPr sz="1943"/>
            </a:lvl6pPr>
            <a:lvl7pPr>
              <a:defRPr sz="1943"/>
            </a:lvl7pPr>
            <a:lvl8pPr>
              <a:defRPr sz="1943"/>
            </a:lvl8pPr>
            <a:lvl9pPr>
              <a:defRPr sz="1943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842835" y="2494759"/>
            <a:ext cx="3338856" cy="7056102"/>
          </a:xfrm>
        </p:spPr>
        <p:txBody>
          <a:bodyPr/>
          <a:lstStyle>
            <a:lvl1pPr>
              <a:defRPr sz="3022"/>
            </a:lvl1pPr>
            <a:lvl2pPr>
              <a:defRPr sz="2590"/>
            </a:lvl2pPr>
            <a:lvl3pPr>
              <a:defRPr sz="2159"/>
            </a:lvl3pPr>
            <a:lvl4pPr>
              <a:defRPr sz="1943"/>
            </a:lvl4pPr>
            <a:lvl5pPr>
              <a:defRPr sz="1943"/>
            </a:lvl5pPr>
            <a:lvl6pPr>
              <a:defRPr sz="1943"/>
            </a:lvl6pPr>
            <a:lvl7pPr>
              <a:defRPr sz="1943"/>
            </a:lvl7pPr>
            <a:lvl8pPr>
              <a:defRPr sz="1943"/>
            </a:lvl8pPr>
            <a:lvl9pPr>
              <a:defRPr sz="1943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377984" y="9909732"/>
            <a:ext cx="1763924" cy="569240"/>
          </a:xfrm>
          <a:prstGeom prst="rect">
            <a:avLst/>
          </a:prstGeom>
        </p:spPr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2024/12/23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2582889" y="9909732"/>
            <a:ext cx="2393897" cy="569240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7984" y="428169"/>
            <a:ext cx="6803708" cy="178196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77986" y="2393287"/>
            <a:ext cx="3340169" cy="997407"/>
          </a:xfrm>
        </p:spPr>
        <p:txBody>
          <a:bodyPr anchor="b"/>
          <a:lstStyle>
            <a:lvl1pPr marL="0" indent="0">
              <a:buNone/>
              <a:defRPr sz="2590" b="1"/>
            </a:lvl1pPr>
            <a:lvl2pPr marL="493433" indent="0">
              <a:buNone/>
              <a:defRPr sz="2159" b="1"/>
            </a:lvl2pPr>
            <a:lvl3pPr marL="986867" indent="0">
              <a:buNone/>
              <a:defRPr sz="1943" b="1"/>
            </a:lvl3pPr>
            <a:lvl4pPr marL="1480302" indent="0">
              <a:buNone/>
              <a:defRPr sz="1727" b="1"/>
            </a:lvl4pPr>
            <a:lvl5pPr marL="1973735" indent="0">
              <a:buNone/>
              <a:defRPr sz="1727" b="1"/>
            </a:lvl5pPr>
            <a:lvl6pPr marL="2467169" indent="0">
              <a:buNone/>
              <a:defRPr sz="1727" b="1"/>
            </a:lvl6pPr>
            <a:lvl7pPr marL="2960602" indent="0">
              <a:buNone/>
              <a:defRPr sz="1727" b="1"/>
            </a:lvl7pPr>
            <a:lvl8pPr marL="3454037" indent="0">
              <a:buNone/>
              <a:defRPr sz="1727" b="1"/>
            </a:lvl8pPr>
            <a:lvl9pPr marL="3947471" indent="0">
              <a:buNone/>
              <a:defRPr sz="1727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77986" y="3390694"/>
            <a:ext cx="3340169" cy="6160168"/>
          </a:xfrm>
        </p:spPr>
        <p:txBody>
          <a:bodyPr/>
          <a:lstStyle>
            <a:lvl1pPr>
              <a:defRPr sz="2590"/>
            </a:lvl1pPr>
            <a:lvl2pPr>
              <a:defRPr sz="2159"/>
            </a:lvl2pPr>
            <a:lvl3pPr>
              <a:defRPr sz="1943"/>
            </a:lvl3pPr>
            <a:lvl4pPr>
              <a:defRPr sz="1727"/>
            </a:lvl4pPr>
            <a:lvl5pPr>
              <a:defRPr sz="1727"/>
            </a:lvl5pPr>
            <a:lvl6pPr>
              <a:defRPr sz="1727"/>
            </a:lvl6pPr>
            <a:lvl7pPr>
              <a:defRPr sz="1727"/>
            </a:lvl7pPr>
            <a:lvl8pPr>
              <a:defRPr sz="1727"/>
            </a:lvl8pPr>
            <a:lvl9pPr>
              <a:defRPr sz="1727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840214" y="2393287"/>
            <a:ext cx="3341481" cy="997407"/>
          </a:xfrm>
        </p:spPr>
        <p:txBody>
          <a:bodyPr anchor="b"/>
          <a:lstStyle>
            <a:lvl1pPr marL="0" indent="0">
              <a:buNone/>
              <a:defRPr sz="2590" b="1"/>
            </a:lvl1pPr>
            <a:lvl2pPr marL="493433" indent="0">
              <a:buNone/>
              <a:defRPr sz="2159" b="1"/>
            </a:lvl2pPr>
            <a:lvl3pPr marL="986867" indent="0">
              <a:buNone/>
              <a:defRPr sz="1943" b="1"/>
            </a:lvl3pPr>
            <a:lvl4pPr marL="1480302" indent="0">
              <a:buNone/>
              <a:defRPr sz="1727" b="1"/>
            </a:lvl4pPr>
            <a:lvl5pPr marL="1973735" indent="0">
              <a:buNone/>
              <a:defRPr sz="1727" b="1"/>
            </a:lvl5pPr>
            <a:lvl6pPr marL="2467169" indent="0">
              <a:buNone/>
              <a:defRPr sz="1727" b="1"/>
            </a:lvl6pPr>
            <a:lvl7pPr marL="2960602" indent="0">
              <a:buNone/>
              <a:defRPr sz="1727" b="1"/>
            </a:lvl7pPr>
            <a:lvl8pPr marL="3454037" indent="0">
              <a:buNone/>
              <a:defRPr sz="1727" b="1"/>
            </a:lvl8pPr>
            <a:lvl9pPr marL="3947471" indent="0">
              <a:buNone/>
              <a:defRPr sz="1727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840214" y="3390694"/>
            <a:ext cx="3341481" cy="6160168"/>
          </a:xfrm>
        </p:spPr>
        <p:txBody>
          <a:bodyPr/>
          <a:lstStyle>
            <a:lvl1pPr>
              <a:defRPr sz="2590"/>
            </a:lvl1pPr>
            <a:lvl2pPr>
              <a:defRPr sz="2159"/>
            </a:lvl2pPr>
            <a:lvl3pPr>
              <a:defRPr sz="1943"/>
            </a:lvl3pPr>
            <a:lvl4pPr>
              <a:defRPr sz="1727"/>
            </a:lvl4pPr>
            <a:lvl5pPr>
              <a:defRPr sz="1727"/>
            </a:lvl5pPr>
            <a:lvl6pPr>
              <a:defRPr sz="1727"/>
            </a:lvl6pPr>
            <a:lvl7pPr>
              <a:defRPr sz="1727"/>
            </a:lvl7pPr>
            <a:lvl8pPr>
              <a:defRPr sz="1727"/>
            </a:lvl8pPr>
            <a:lvl9pPr>
              <a:defRPr sz="1727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>
          <a:xfrm>
            <a:off x="377984" y="9909732"/>
            <a:ext cx="1763924" cy="569240"/>
          </a:xfrm>
          <a:prstGeom prst="rect">
            <a:avLst/>
          </a:prstGeom>
        </p:spPr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2024/12/23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>
          <a:xfrm>
            <a:off x="2582889" y="9909732"/>
            <a:ext cx="2393897" cy="569240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7984" y="428169"/>
            <a:ext cx="6803708" cy="1781969"/>
          </a:xfrm>
          <a:prstGeom prst="rect">
            <a:avLst/>
          </a:prstGeo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377984" y="9909732"/>
            <a:ext cx="1763924" cy="569240"/>
          </a:xfrm>
          <a:prstGeom prst="rect">
            <a:avLst/>
          </a:prstGeom>
        </p:spPr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2024/12/23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2582889" y="9909732"/>
            <a:ext cx="2393897" cy="569240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377984" y="9909732"/>
            <a:ext cx="1763924" cy="569240"/>
          </a:xfrm>
          <a:prstGeom prst="rect">
            <a:avLst/>
          </a:prstGeom>
        </p:spPr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2024/12/23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2582889" y="9909732"/>
            <a:ext cx="2393897" cy="569240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7986" y="425693"/>
            <a:ext cx="2487081" cy="1811669"/>
          </a:xfrm>
          <a:prstGeom prst="rect">
            <a:avLst/>
          </a:prstGeom>
        </p:spPr>
        <p:txBody>
          <a:bodyPr anchor="b"/>
          <a:lstStyle>
            <a:lvl1pPr algn="l">
              <a:defRPr sz="2159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955625" y="425697"/>
            <a:ext cx="4226069" cy="9125167"/>
          </a:xfrm>
        </p:spPr>
        <p:txBody>
          <a:bodyPr/>
          <a:lstStyle>
            <a:lvl1pPr>
              <a:defRPr sz="3453"/>
            </a:lvl1pPr>
            <a:lvl2pPr>
              <a:defRPr sz="3022"/>
            </a:lvl2pPr>
            <a:lvl3pPr>
              <a:defRPr sz="2590"/>
            </a:lvl3pPr>
            <a:lvl4pPr>
              <a:defRPr sz="2159"/>
            </a:lvl4pPr>
            <a:lvl5pPr>
              <a:defRPr sz="2159"/>
            </a:lvl5pPr>
            <a:lvl6pPr>
              <a:defRPr sz="2159"/>
            </a:lvl6pPr>
            <a:lvl7pPr>
              <a:defRPr sz="2159"/>
            </a:lvl7pPr>
            <a:lvl8pPr>
              <a:defRPr sz="2159"/>
            </a:lvl8pPr>
            <a:lvl9pPr>
              <a:defRPr sz="2159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77986" y="2237363"/>
            <a:ext cx="2487081" cy="7313498"/>
          </a:xfrm>
        </p:spPr>
        <p:txBody>
          <a:bodyPr/>
          <a:lstStyle>
            <a:lvl1pPr marL="0" indent="0">
              <a:buNone/>
              <a:defRPr sz="1511"/>
            </a:lvl1pPr>
            <a:lvl2pPr marL="493433" indent="0">
              <a:buNone/>
              <a:defRPr sz="1295"/>
            </a:lvl2pPr>
            <a:lvl3pPr marL="986867" indent="0">
              <a:buNone/>
              <a:defRPr sz="1079"/>
            </a:lvl3pPr>
            <a:lvl4pPr marL="1480302" indent="0">
              <a:buNone/>
              <a:defRPr sz="971"/>
            </a:lvl4pPr>
            <a:lvl5pPr marL="1973735" indent="0">
              <a:buNone/>
              <a:defRPr sz="971"/>
            </a:lvl5pPr>
            <a:lvl6pPr marL="2467169" indent="0">
              <a:buNone/>
              <a:defRPr sz="971"/>
            </a:lvl6pPr>
            <a:lvl7pPr marL="2960602" indent="0">
              <a:buNone/>
              <a:defRPr sz="971"/>
            </a:lvl7pPr>
            <a:lvl8pPr marL="3454037" indent="0">
              <a:buNone/>
              <a:defRPr sz="971"/>
            </a:lvl8pPr>
            <a:lvl9pPr marL="3947471" indent="0">
              <a:buNone/>
              <a:defRPr sz="97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377984" y="9909732"/>
            <a:ext cx="1763924" cy="569240"/>
          </a:xfrm>
          <a:prstGeom prst="rect">
            <a:avLst/>
          </a:prstGeom>
        </p:spPr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2024/12/23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2582889" y="9909732"/>
            <a:ext cx="2393897" cy="569240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81749" y="7484269"/>
            <a:ext cx="4535805" cy="883561"/>
          </a:xfrm>
          <a:prstGeom prst="rect">
            <a:avLst/>
          </a:prstGeom>
        </p:spPr>
        <p:txBody>
          <a:bodyPr anchor="b"/>
          <a:lstStyle>
            <a:lvl1pPr algn="l">
              <a:defRPr sz="2159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481749" y="955334"/>
            <a:ext cx="4535805" cy="6415088"/>
          </a:xfrm>
        </p:spPr>
        <p:txBody>
          <a:bodyPr/>
          <a:lstStyle>
            <a:lvl1pPr marL="0" indent="0">
              <a:buNone/>
              <a:defRPr sz="3453"/>
            </a:lvl1pPr>
            <a:lvl2pPr marL="493433" indent="0">
              <a:buNone/>
              <a:defRPr sz="3022"/>
            </a:lvl2pPr>
            <a:lvl3pPr marL="986867" indent="0">
              <a:buNone/>
              <a:defRPr sz="2590"/>
            </a:lvl3pPr>
            <a:lvl4pPr marL="1480302" indent="0">
              <a:buNone/>
              <a:defRPr sz="2159"/>
            </a:lvl4pPr>
            <a:lvl5pPr marL="1973735" indent="0">
              <a:buNone/>
              <a:defRPr sz="2159"/>
            </a:lvl5pPr>
            <a:lvl6pPr marL="2467169" indent="0">
              <a:buNone/>
              <a:defRPr sz="2159"/>
            </a:lvl6pPr>
            <a:lvl7pPr marL="2960602" indent="0">
              <a:buNone/>
              <a:defRPr sz="2159"/>
            </a:lvl7pPr>
            <a:lvl8pPr marL="3454037" indent="0">
              <a:buNone/>
              <a:defRPr sz="2159"/>
            </a:lvl8pPr>
            <a:lvl9pPr marL="3947471" indent="0">
              <a:buNone/>
              <a:defRPr sz="2159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481749" y="8367830"/>
            <a:ext cx="4535805" cy="1254802"/>
          </a:xfrm>
        </p:spPr>
        <p:txBody>
          <a:bodyPr/>
          <a:lstStyle>
            <a:lvl1pPr marL="0" indent="0">
              <a:buNone/>
              <a:defRPr sz="1511"/>
            </a:lvl1pPr>
            <a:lvl2pPr marL="493433" indent="0">
              <a:buNone/>
              <a:defRPr sz="1295"/>
            </a:lvl2pPr>
            <a:lvl3pPr marL="986867" indent="0">
              <a:buNone/>
              <a:defRPr sz="1079"/>
            </a:lvl3pPr>
            <a:lvl4pPr marL="1480302" indent="0">
              <a:buNone/>
              <a:defRPr sz="971"/>
            </a:lvl4pPr>
            <a:lvl5pPr marL="1973735" indent="0">
              <a:buNone/>
              <a:defRPr sz="971"/>
            </a:lvl5pPr>
            <a:lvl6pPr marL="2467169" indent="0">
              <a:buNone/>
              <a:defRPr sz="971"/>
            </a:lvl6pPr>
            <a:lvl7pPr marL="2960602" indent="0">
              <a:buNone/>
              <a:defRPr sz="971"/>
            </a:lvl7pPr>
            <a:lvl8pPr marL="3454037" indent="0">
              <a:buNone/>
              <a:defRPr sz="971"/>
            </a:lvl8pPr>
            <a:lvl9pPr marL="3947471" indent="0">
              <a:buNone/>
              <a:defRPr sz="97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377984" y="9909732"/>
            <a:ext cx="1763924" cy="569240"/>
          </a:xfrm>
          <a:prstGeom prst="rect">
            <a:avLst/>
          </a:prstGeom>
        </p:spPr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2024/12/23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2582889" y="9909732"/>
            <a:ext cx="2393897" cy="569240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77984" y="682701"/>
            <a:ext cx="6803708" cy="88681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3127170" y="10397718"/>
            <a:ext cx="1763924" cy="2940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9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86867" rtl="0" eaLnBrk="1" latinLnBrk="0" hangingPunct="1">
        <a:spcBef>
          <a:spcPct val="0"/>
        </a:spcBef>
        <a:buNone/>
        <a:defRPr kumimoji="1" sz="474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0075" indent="-370075" algn="l" defTabSz="986867" rtl="0" eaLnBrk="1" latinLnBrk="0" hangingPunct="1">
        <a:spcBef>
          <a:spcPct val="20000"/>
        </a:spcBef>
        <a:buFont typeface="Arial" pitchFamily="34" charset="0"/>
        <a:buChar char="•"/>
        <a:defRPr kumimoji="1" sz="1295" kern="1200">
          <a:solidFill>
            <a:schemeClr val="tx1"/>
          </a:solidFill>
          <a:latin typeface="+mn-lt"/>
          <a:ea typeface="+mn-ea"/>
          <a:cs typeface="+mn-cs"/>
        </a:defRPr>
      </a:lvl1pPr>
      <a:lvl2pPr marL="801830" indent="-308397" algn="l" defTabSz="986867" rtl="0" eaLnBrk="1" latinLnBrk="0" hangingPunct="1">
        <a:spcBef>
          <a:spcPct val="20000"/>
        </a:spcBef>
        <a:buFont typeface="Arial" pitchFamily="34" charset="0"/>
        <a:buChar char="–"/>
        <a:defRPr kumimoji="1" sz="1187" kern="1200">
          <a:solidFill>
            <a:schemeClr val="tx1"/>
          </a:solidFill>
          <a:latin typeface="+mn-lt"/>
          <a:ea typeface="+mn-ea"/>
          <a:cs typeface="+mn-cs"/>
        </a:defRPr>
      </a:lvl2pPr>
      <a:lvl3pPr marL="1233585" indent="-246717" algn="l" defTabSz="986867" rtl="0" eaLnBrk="1" latinLnBrk="0" hangingPunct="1">
        <a:spcBef>
          <a:spcPct val="20000"/>
        </a:spcBef>
        <a:buFont typeface="Arial" pitchFamily="34" charset="0"/>
        <a:buChar char="•"/>
        <a:defRPr kumimoji="1" sz="1133" kern="1200">
          <a:solidFill>
            <a:schemeClr val="tx1"/>
          </a:solidFill>
          <a:latin typeface="+mn-lt"/>
          <a:ea typeface="+mn-ea"/>
          <a:cs typeface="+mn-cs"/>
        </a:defRPr>
      </a:lvl3pPr>
      <a:lvl4pPr marL="1727018" indent="-246717" algn="l" defTabSz="986867" rtl="0" eaLnBrk="1" latinLnBrk="0" hangingPunct="1">
        <a:spcBef>
          <a:spcPct val="20000"/>
        </a:spcBef>
        <a:buFont typeface="Arial" pitchFamily="34" charset="0"/>
        <a:buChar char="–"/>
        <a:defRPr kumimoji="1" sz="1079" kern="1200">
          <a:solidFill>
            <a:schemeClr val="tx1"/>
          </a:solidFill>
          <a:latin typeface="+mn-lt"/>
          <a:ea typeface="+mn-ea"/>
          <a:cs typeface="+mn-cs"/>
        </a:defRPr>
      </a:lvl4pPr>
      <a:lvl5pPr marL="2220453" indent="-246717" algn="l" defTabSz="986867" rtl="0" eaLnBrk="1" latinLnBrk="0" hangingPunct="1">
        <a:spcBef>
          <a:spcPct val="20000"/>
        </a:spcBef>
        <a:buFont typeface="Arial" pitchFamily="34" charset="0"/>
        <a:buChar char="»"/>
        <a:defRPr kumimoji="1" sz="1079" kern="1200">
          <a:solidFill>
            <a:schemeClr val="tx1"/>
          </a:solidFill>
          <a:latin typeface="+mn-lt"/>
          <a:ea typeface="+mn-ea"/>
          <a:cs typeface="+mn-cs"/>
        </a:defRPr>
      </a:lvl5pPr>
      <a:lvl6pPr marL="2713886" indent="-246717" algn="l" defTabSz="986867" rtl="0" eaLnBrk="1" latinLnBrk="0" hangingPunct="1">
        <a:spcBef>
          <a:spcPct val="20000"/>
        </a:spcBef>
        <a:buFont typeface="Arial" pitchFamily="34" charset="0"/>
        <a:buChar char="•"/>
        <a:defRPr kumimoji="1" sz="2159" kern="1200">
          <a:solidFill>
            <a:schemeClr val="tx1"/>
          </a:solidFill>
          <a:latin typeface="+mn-lt"/>
          <a:ea typeface="+mn-ea"/>
          <a:cs typeface="+mn-cs"/>
        </a:defRPr>
      </a:lvl6pPr>
      <a:lvl7pPr marL="3207320" indent="-246717" algn="l" defTabSz="986867" rtl="0" eaLnBrk="1" latinLnBrk="0" hangingPunct="1">
        <a:spcBef>
          <a:spcPct val="20000"/>
        </a:spcBef>
        <a:buFont typeface="Arial" pitchFamily="34" charset="0"/>
        <a:buChar char="•"/>
        <a:defRPr kumimoji="1" sz="2159" kern="1200">
          <a:solidFill>
            <a:schemeClr val="tx1"/>
          </a:solidFill>
          <a:latin typeface="+mn-lt"/>
          <a:ea typeface="+mn-ea"/>
          <a:cs typeface="+mn-cs"/>
        </a:defRPr>
      </a:lvl7pPr>
      <a:lvl8pPr marL="3700753" indent="-246717" algn="l" defTabSz="986867" rtl="0" eaLnBrk="1" latinLnBrk="0" hangingPunct="1">
        <a:spcBef>
          <a:spcPct val="20000"/>
        </a:spcBef>
        <a:buFont typeface="Arial" pitchFamily="34" charset="0"/>
        <a:buChar char="•"/>
        <a:defRPr kumimoji="1" sz="2159" kern="1200">
          <a:solidFill>
            <a:schemeClr val="tx1"/>
          </a:solidFill>
          <a:latin typeface="+mn-lt"/>
          <a:ea typeface="+mn-ea"/>
          <a:cs typeface="+mn-cs"/>
        </a:defRPr>
      </a:lvl8pPr>
      <a:lvl9pPr marL="4194188" indent="-246717" algn="l" defTabSz="986867" rtl="0" eaLnBrk="1" latinLnBrk="0" hangingPunct="1">
        <a:spcBef>
          <a:spcPct val="20000"/>
        </a:spcBef>
        <a:buFont typeface="Arial" pitchFamily="34" charset="0"/>
        <a:buChar char="•"/>
        <a:defRPr kumimoji="1" sz="215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86867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1pPr>
      <a:lvl2pPr marL="493433" algn="l" defTabSz="986867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2pPr>
      <a:lvl3pPr marL="986867" algn="l" defTabSz="986867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3pPr>
      <a:lvl4pPr marL="1480302" algn="l" defTabSz="986867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4pPr>
      <a:lvl5pPr marL="1973735" algn="l" defTabSz="986867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5pPr>
      <a:lvl6pPr marL="2467169" algn="l" defTabSz="986867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6pPr>
      <a:lvl7pPr marL="2960602" algn="l" defTabSz="986867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7pPr>
      <a:lvl8pPr marL="3454037" algn="l" defTabSz="986867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8pPr>
      <a:lvl9pPr marL="3947471" algn="l" defTabSz="986867" rtl="0" eaLnBrk="1" latinLnBrk="0" hangingPunct="1">
        <a:defRPr kumimoji="1" sz="194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.xml" Type="http://schemas.openxmlformats.org/officeDocument/2006/relationships/notesSlide"/><Relationship Id="rId3" Target="../media/image1.jp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2.xml" Type="http://schemas.openxmlformats.org/officeDocument/2006/relationships/notesSlide"/><Relationship Id="rId3" Target="../media/image2.jpg" Type="http://schemas.openxmlformats.org/officeDocument/2006/relationships/imag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図 60">
            <a:extLst>
              <a:ext uri="{FF2B5EF4-FFF2-40B4-BE49-F238E27FC236}">
                <a16:creationId xmlns:a16="http://schemas.microsoft.com/office/drawing/2014/main" id="{9D665FDA-0FC7-9E11-97B8-264A17024E1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76" b="4476"/>
          <a:stretch/>
        </p:blipFill>
        <p:spPr>
          <a:xfrm>
            <a:off x="5928345" y="651164"/>
            <a:ext cx="1272555" cy="1274496"/>
          </a:xfrm>
          <a:prstGeom prst="rect">
            <a:avLst/>
          </a:prstGeom>
        </p:spPr>
      </p:pic>
      <p:sp>
        <p:nvSpPr>
          <p:cNvPr id="47" name="直角三角形 46">
            <a:extLst>
              <a:ext uri="{FF2B5EF4-FFF2-40B4-BE49-F238E27FC236}">
                <a16:creationId xmlns:a16="http://schemas.microsoft.com/office/drawing/2014/main" id="{D154127F-15C3-CF27-433F-1FE90028E3FA}"/>
              </a:ext>
            </a:extLst>
          </p:cNvPr>
          <p:cNvSpPr/>
          <p:nvPr/>
        </p:nvSpPr>
        <p:spPr bwMode="auto">
          <a:xfrm>
            <a:off x="113" y="5346700"/>
            <a:ext cx="720000" cy="5346000"/>
          </a:xfrm>
          <a:prstGeom prst="rtTriangle">
            <a:avLst/>
          </a:prstGeom>
          <a:solidFill>
            <a:schemeClr val="tx2">
              <a:lumMod val="40000"/>
              <a:lumOff val="60000"/>
            </a:schemeClr>
          </a:solidFill>
          <a:ln w="57150">
            <a:noFill/>
            <a:round/>
            <a:headEnd/>
            <a:tailEnd type="triangle" w="med" len="sm"/>
          </a:ln>
        </p:spPr>
        <p:txBody>
          <a:bodyPr lIns="68415" tIns="34208" rIns="68415" bIns="34208"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 bwMode="auto">
          <a:xfrm>
            <a:off x="859358" y="355808"/>
            <a:ext cx="6336000" cy="720000"/>
          </a:xfrm>
          <a:prstGeom prst="rect">
            <a:avLst/>
          </a:prstGeom>
          <a:noFill/>
          <a:ln w="25400">
            <a:noFill/>
            <a:round/>
            <a:headEnd/>
            <a:tailEnd type="triangle" w="med" len="sm"/>
          </a:ln>
        </p:spPr>
        <p:txBody>
          <a:bodyPr lIns="73842" tIns="36922" rIns="73842" bIns="36922" rtlCol="0" anchor="t"/>
          <a:lstStyle/>
          <a:p>
            <a:r>
              <a:rPr lang="ja-JP" altLang="en-US" sz="2200">
                <a:solidFill>
                  <a:srgbClr val="0048AA"/>
                </a:solidFill>
                <a:latin typeface="HGSSoeiKakugothicUB" panose="020B0900000000000000" pitchFamily="34" charset="-128"/>
                <a:ea typeface="HGSSoeiKakugothicUB" panose="020B0900000000000000" pitchFamily="34" charset="-128"/>
              </a:rPr>
              <a:t>パート社員・派遣社員・契約社員の方でも</a:t>
            </a:r>
            <a:endParaRPr lang="en-US" altLang="ja-JP" sz="2200" dirty="0">
              <a:solidFill>
                <a:srgbClr val="0048AA"/>
              </a:solidFill>
              <a:latin typeface="HGSSoeiKakugothicUB" panose="020B0900000000000000" pitchFamily="34" charset="-128"/>
              <a:ea typeface="HGSSoeiKakugothicUB" panose="020B0900000000000000" pitchFamily="34" charset="-128"/>
            </a:endParaRPr>
          </a:p>
          <a:p>
            <a:r>
              <a:rPr kumimoji="1" lang="ja-JP" altLang="en-US" sz="2200">
                <a:solidFill>
                  <a:srgbClr val="0048AA"/>
                </a:solidFill>
                <a:latin typeface="HGSSoeiKakugothicUB" panose="020B0900000000000000" pitchFamily="34" charset="-128"/>
                <a:ea typeface="HGSSoeiKakugothicUB" panose="020B0900000000000000" pitchFamily="34" charset="-128"/>
              </a:rPr>
              <a:t>産休・育休は取得可能です</a:t>
            </a:r>
            <a:r>
              <a:rPr kumimoji="1" lang="en-US" altLang="ja-JP" sz="2200" dirty="0">
                <a:solidFill>
                  <a:srgbClr val="0048AA"/>
                </a:solidFill>
                <a:latin typeface="HGSSoeiKakugothicUB" panose="020B0900000000000000" pitchFamily="34" charset="-128"/>
                <a:ea typeface="HGSSoeiKakugothicUB" panose="020B0900000000000000" pitchFamily="34" charset="-128"/>
              </a:rPr>
              <a:t>!</a:t>
            </a:r>
            <a:endParaRPr kumimoji="1" lang="ja-JP" altLang="en-US" sz="2200" dirty="0">
              <a:solidFill>
                <a:srgbClr val="0048AA"/>
              </a:solidFill>
              <a:latin typeface="HGSSoeiKakugothicUB" panose="020B0900000000000000" pitchFamily="34" charset="-128"/>
              <a:ea typeface="HGSSoeiKakugothicUB" panose="020B0900000000000000" pitchFamily="34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00113" y="9124108"/>
            <a:ext cx="6408000" cy="1327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ja-JP" altLang="en-US" sz="1100">
                <a:solidFill>
                  <a:srgbClr val="FF0000"/>
                </a:solidFill>
                <a:latin typeface="+mn-ea"/>
              </a:rPr>
              <a:t>≪事業主の方へ≫育児・介護休業法の改正により、令和４年４月以降、「引き続き雇用された期間が１年以上」の要件が撤廃されました。自社の制度に応じて、以下のいずれかを選択・記載して配付して下さい。</a:t>
            </a:r>
            <a:endParaRPr lang="en-US" altLang="ja-JP" sz="1100" dirty="0">
              <a:solidFill>
                <a:srgbClr val="FF0000"/>
              </a:solidFill>
              <a:latin typeface="+mn-ea"/>
            </a:endParaRPr>
          </a:p>
          <a:p>
            <a:pPr marL="171450" indent="-171450" algn="just">
              <a:buFont typeface="Wingdings" panose="05000000000000000000" pitchFamily="2" charset="2"/>
              <a:buChar char="l"/>
            </a:pPr>
            <a:r>
              <a:rPr lang="ja-JP" altLang="en-US" sz="1100">
                <a:solidFill>
                  <a:srgbClr val="FF0000"/>
                </a:solidFill>
                <a:latin typeface="+mn-ea"/>
              </a:rPr>
              <a:t>令和４年４月以降、「引き続き雇用された期間が１年以上」の要件が撤廃されたため、当社でもこの要件を撤廃しています。</a:t>
            </a:r>
            <a:endParaRPr lang="en-US" altLang="ja-JP" sz="1100" dirty="0">
              <a:solidFill>
                <a:srgbClr val="FF0000"/>
              </a:solidFill>
              <a:latin typeface="+mn-ea"/>
            </a:endParaRPr>
          </a:p>
          <a:p>
            <a:pPr marL="171450" indent="-171450" algn="just">
              <a:buFont typeface="Wingdings" panose="05000000000000000000" pitchFamily="2" charset="2"/>
              <a:buChar char="l"/>
            </a:pPr>
            <a:r>
              <a:rPr lang="ja-JP" altLang="en-US" sz="1100">
                <a:solidFill>
                  <a:srgbClr val="FF0000"/>
                </a:solidFill>
                <a:latin typeface="+mn-ea"/>
              </a:rPr>
              <a:t>当社では、労使協定により、①入社１年未満の労働者、②申出の日から１年以内（１歳６か月又は２歳までの育児休業の場合は６か月以内）に雇用関係が終了する労働者　③１週間の所定労働日数が２日以下の労働者を、育児休業の対象外としています。</a:t>
            </a:r>
            <a:endParaRPr lang="ja-JP" altLang="en-US" sz="1100" dirty="0">
              <a:solidFill>
                <a:srgbClr val="FF0000"/>
              </a:solidFill>
              <a:latin typeface="+mn-ea"/>
            </a:endParaRPr>
          </a:p>
        </p:txBody>
      </p:sp>
      <p:sp>
        <p:nvSpPr>
          <p:cNvPr id="29" name="正方形/長方形 28"/>
          <p:cNvSpPr/>
          <p:nvPr/>
        </p:nvSpPr>
        <p:spPr bwMode="auto">
          <a:xfrm>
            <a:off x="150660" y="10109966"/>
            <a:ext cx="442381" cy="240534"/>
          </a:xfrm>
          <a:prstGeom prst="rect">
            <a:avLst/>
          </a:prstGeom>
          <a:noFill/>
          <a:ln w="57150">
            <a:noFill/>
            <a:round/>
            <a:headEnd/>
            <a:tailEnd type="triangle" w="med" len="sm"/>
          </a:ln>
        </p:spPr>
        <p:txBody>
          <a:bodyPr lIns="73842" tIns="36922" rIns="73842" bIns="36922" rtlCol="0" anchor="ctr"/>
          <a:lstStyle/>
          <a:p>
            <a:pPr algn="ctr"/>
            <a:r>
              <a:rPr lang="en-US" altLang="ja-JP" sz="2115" b="1" dirty="0">
                <a:solidFill>
                  <a:schemeClr val="bg1"/>
                </a:solidFill>
              </a:rPr>
              <a:t>1</a:t>
            </a:r>
            <a:endParaRPr lang="ja-JP" altLang="en-US" sz="2115" b="1" dirty="0">
              <a:solidFill>
                <a:schemeClr val="bg1"/>
              </a:solidFill>
            </a:endParaRP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CC9E4CA6-4065-7306-BFC8-EE8402299EC5}"/>
              </a:ext>
            </a:extLst>
          </p:cNvPr>
          <p:cNvSpPr txBox="1"/>
          <p:nvPr/>
        </p:nvSpPr>
        <p:spPr>
          <a:xfrm>
            <a:off x="900113" y="6586147"/>
            <a:ext cx="6408000" cy="11426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lvl="1">
              <a:lnSpc>
                <a:spcPct val="150000"/>
              </a:lnSpc>
            </a:pPr>
            <a:r>
              <a:rPr lang="en-US" altLang="ja-JP" sz="1600" b="1" u="sng" dirty="0">
                <a:latin typeface="+mn-ea"/>
              </a:rPr>
              <a:t>A</a:t>
            </a:r>
            <a:r>
              <a:rPr lang="ja-JP" altLang="en-US" sz="1600" b="1" u="sng">
                <a:latin typeface="+mn-ea"/>
              </a:rPr>
              <a:t>２．雇用契約期間内であれば誰でも産前産後休業がとれます。</a:t>
            </a:r>
            <a:endParaRPr lang="en-US" altLang="ja-JP" sz="1600" b="1" u="sng" dirty="0">
              <a:latin typeface="+mn-ea"/>
            </a:endParaRPr>
          </a:p>
          <a:p>
            <a:pPr marL="612000" lvl="1">
              <a:lnSpc>
                <a:spcPct val="150000"/>
              </a:lnSpc>
            </a:pPr>
            <a:r>
              <a:rPr lang="ja-JP" altLang="en-US" sz="1600" b="1" u="sng">
                <a:latin typeface="+mn-ea"/>
              </a:rPr>
              <a:t>さらに</a:t>
            </a:r>
            <a:r>
              <a:rPr lang="en-US" altLang="ja-JP" sz="1600" b="1" u="sng" dirty="0">
                <a:latin typeface="+mn-ea"/>
              </a:rPr>
              <a:t>『</a:t>
            </a:r>
            <a:r>
              <a:rPr lang="ja-JP" altLang="en-US" sz="1600" b="1" u="sng">
                <a:latin typeface="+mn-ea"/>
              </a:rPr>
              <a:t>休業申出</a:t>
            </a:r>
            <a:r>
              <a:rPr lang="en-US" altLang="ja-JP" sz="1600" b="1" u="sng" dirty="0">
                <a:latin typeface="+mn-ea"/>
              </a:rPr>
              <a:t>』</a:t>
            </a:r>
            <a:r>
              <a:rPr lang="ja-JP" altLang="en-US" sz="1600" b="1" u="sng">
                <a:latin typeface="+mn-ea"/>
              </a:rPr>
              <a:t>の時点で下記要件を満たせば、</a:t>
            </a:r>
            <a:endParaRPr lang="en-US" altLang="ja-JP" sz="1600" b="1" u="sng" dirty="0">
              <a:latin typeface="+mn-ea"/>
            </a:endParaRPr>
          </a:p>
          <a:p>
            <a:pPr marL="612000" lvl="1">
              <a:lnSpc>
                <a:spcPct val="150000"/>
              </a:lnSpc>
            </a:pPr>
            <a:r>
              <a:rPr lang="ja-JP" altLang="en-US" sz="1600" b="1" u="sng">
                <a:latin typeface="+mn-ea"/>
              </a:rPr>
              <a:t>育児休業・産後パパ育休も取得可能です。</a:t>
            </a:r>
            <a:endParaRPr lang="en-US" altLang="ja-JP" sz="1600" b="1" u="sng" dirty="0">
              <a:latin typeface="+mn-ea"/>
            </a:endParaRP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E868BF81-F0AF-E776-03DA-494CB0F5924D}"/>
              </a:ext>
            </a:extLst>
          </p:cNvPr>
          <p:cNvSpPr txBox="1"/>
          <p:nvPr/>
        </p:nvSpPr>
        <p:spPr>
          <a:xfrm>
            <a:off x="900112" y="2553126"/>
            <a:ext cx="6554235" cy="10574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lvl="2">
              <a:lnSpc>
                <a:spcPct val="150000"/>
              </a:lnSpc>
            </a:pPr>
            <a:r>
              <a:rPr lang="en-US" altLang="ja-JP" sz="1600" b="1" u="sng" dirty="0">
                <a:latin typeface="+mn-ea"/>
              </a:rPr>
              <a:t>A</a:t>
            </a:r>
            <a:r>
              <a:rPr lang="ja-JP" altLang="en-US" sz="1600" b="1" u="sng">
                <a:latin typeface="+mn-ea"/>
              </a:rPr>
              <a:t>１．２種類の休業制度があります。</a:t>
            </a:r>
            <a:endParaRPr lang="en-US" altLang="ja-JP" sz="1600" u="sng" dirty="0">
              <a:latin typeface="+mn-ea"/>
            </a:endParaRPr>
          </a:p>
          <a:p>
            <a:pPr marL="612000" lvl="1">
              <a:lnSpc>
                <a:spcPct val="150000"/>
              </a:lnSpc>
            </a:pPr>
            <a:r>
              <a:rPr lang="ja-JP" altLang="en-US" sz="1400" b="1">
                <a:latin typeface="+mn-ea"/>
              </a:rPr>
              <a:t>産休</a:t>
            </a:r>
            <a:r>
              <a:rPr lang="ja-JP" altLang="en-US" sz="1400">
                <a:latin typeface="+mn-ea"/>
              </a:rPr>
              <a:t>とは</a:t>
            </a:r>
            <a:r>
              <a:rPr lang="en-US" altLang="ja-JP" sz="1400" dirty="0">
                <a:latin typeface="+mn-ea"/>
              </a:rPr>
              <a:t>『</a:t>
            </a:r>
            <a:r>
              <a:rPr lang="ja-JP" altLang="en-US" sz="1400" u="sng">
                <a:latin typeface="+mn-ea"/>
              </a:rPr>
              <a:t>産前休業・産後休業</a:t>
            </a:r>
            <a:r>
              <a:rPr lang="en-US" altLang="ja-JP" sz="1400" u="sng" dirty="0">
                <a:latin typeface="+mn-ea"/>
              </a:rPr>
              <a:t>』</a:t>
            </a:r>
            <a:r>
              <a:rPr lang="ja-JP" altLang="en-US" sz="1400">
                <a:latin typeface="+mn-ea"/>
              </a:rPr>
              <a:t>、</a:t>
            </a:r>
            <a:r>
              <a:rPr lang="ja-JP" altLang="en-US" sz="1400" b="1">
                <a:latin typeface="+mn-ea"/>
              </a:rPr>
              <a:t>育休</a:t>
            </a:r>
            <a:r>
              <a:rPr lang="ja-JP" altLang="en-US" sz="1400">
                <a:latin typeface="+mn-ea"/>
              </a:rPr>
              <a:t>とは</a:t>
            </a:r>
            <a:r>
              <a:rPr lang="en-US" altLang="ja-JP" sz="1400" dirty="0">
                <a:latin typeface="+mn-ea"/>
              </a:rPr>
              <a:t>『</a:t>
            </a:r>
            <a:r>
              <a:rPr lang="ja-JP" altLang="en-US" sz="1400" u="sng">
                <a:latin typeface="+mn-ea"/>
              </a:rPr>
              <a:t>育児休業（産後パパ育休含む）</a:t>
            </a:r>
            <a:r>
              <a:rPr lang="en-US" altLang="ja-JP" sz="1400" u="sng" dirty="0">
                <a:latin typeface="+mn-ea"/>
              </a:rPr>
              <a:t>』</a:t>
            </a:r>
          </a:p>
          <a:p>
            <a:pPr marL="612000" lvl="1">
              <a:lnSpc>
                <a:spcPct val="150000"/>
              </a:lnSpc>
            </a:pPr>
            <a:r>
              <a:rPr lang="ja-JP" altLang="en-US" sz="1400">
                <a:latin typeface="+mn-ea"/>
              </a:rPr>
              <a:t>のことで、取得できる期間が下記のように決まっています。</a:t>
            </a:r>
            <a:endParaRPr lang="en-US" altLang="ja-JP" sz="1400" dirty="0">
              <a:latin typeface="+mn-ea"/>
            </a:endParaRPr>
          </a:p>
        </p:txBody>
      </p:sp>
      <p:sp>
        <p:nvSpPr>
          <p:cNvPr id="48" name="直角三角形 47">
            <a:extLst>
              <a:ext uri="{FF2B5EF4-FFF2-40B4-BE49-F238E27FC236}">
                <a16:creationId xmlns:a16="http://schemas.microsoft.com/office/drawing/2014/main" id="{5BD9F6D4-0793-57C5-EA4E-AEBFBDDE5614}"/>
              </a:ext>
            </a:extLst>
          </p:cNvPr>
          <p:cNvSpPr/>
          <p:nvPr/>
        </p:nvSpPr>
        <p:spPr bwMode="auto">
          <a:xfrm flipV="1">
            <a:off x="113" y="700"/>
            <a:ext cx="720000" cy="5346000"/>
          </a:xfrm>
          <a:prstGeom prst="rtTriangle">
            <a:avLst/>
          </a:prstGeom>
          <a:solidFill>
            <a:schemeClr val="tx2">
              <a:lumMod val="40000"/>
              <a:lumOff val="60000"/>
            </a:schemeClr>
          </a:solidFill>
          <a:ln w="57150">
            <a:noFill/>
            <a:round/>
            <a:headEnd/>
            <a:tailEnd type="triangle" w="med" len="sm"/>
          </a:ln>
        </p:spPr>
        <p:txBody>
          <a:bodyPr lIns="68415" tIns="34208" rIns="68415" bIns="34208"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51" name="グループ化 50">
            <a:extLst>
              <a:ext uri="{FF2B5EF4-FFF2-40B4-BE49-F238E27FC236}">
                <a16:creationId xmlns:a16="http://schemas.microsoft.com/office/drawing/2014/main" id="{8F10EB05-8C2C-5161-F502-7D26A9DD3C8A}"/>
              </a:ext>
            </a:extLst>
          </p:cNvPr>
          <p:cNvGrpSpPr/>
          <p:nvPr/>
        </p:nvGrpSpPr>
        <p:grpSpPr>
          <a:xfrm>
            <a:off x="900113" y="2064178"/>
            <a:ext cx="6408000" cy="446461"/>
            <a:chOff x="900113" y="1860978"/>
            <a:chExt cx="6408000" cy="446461"/>
          </a:xfrm>
        </p:grpSpPr>
        <p:sp>
          <p:nvSpPr>
            <p:cNvPr id="68" name="テキスト ボックス 67"/>
            <p:cNvSpPr txBox="1"/>
            <p:nvPr/>
          </p:nvSpPr>
          <p:spPr>
            <a:xfrm>
              <a:off x="900113" y="1932978"/>
              <a:ext cx="6408000" cy="3744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80000">
                <a:lnSpc>
                  <a:spcPts val="2200"/>
                </a:lnSpc>
              </a:pPr>
              <a:r>
                <a:rPr lang="en-US" altLang="ja-JP" sz="2000" dirty="0">
                  <a:latin typeface="HGP創英角ｺﾞｼｯｸUB" panose="020B0A00000000000000" pitchFamily="50" charset="-128"/>
                  <a:ea typeface="HGP創英角ｺﾞｼｯｸUB" panose="020B0A00000000000000" pitchFamily="50" charset="-128"/>
                </a:rPr>
                <a:t>Q</a:t>
              </a:r>
              <a:r>
                <a:rPr lang="ja-JP" altLang="en-US" sz="2000">
                  <a:latin typeface="HGP創英角ｺﾞｼｯｸUB" panose="020B0A00000000000000" pitchFamily="50" charset="-128"/>
                  <a:ea typeface="HGP創英角ｺﾞｼｯｸUB" panose="020B0A00000000000000" pitchFamily="50" charset="-128"/>
                </a:rPr>
                <a:t>１ ．どんなお休みがありますか？</a:t>
              </a:r>
              <a:endParaRPr lang="en-US" altLang="ja-JP" sz="20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</a:endParaRPr>
            </a:p>
          </p:txBody>
        </p:sp>
        <p:sp>
          <p:nvSpPr>
            <p:cNvPr id="49" name="正方形/長方形 48">
              <a:extLst>
                <a:ext uri="{FF2B5EF4-FFF2-40B4-BE49-F238E27FC236}">
                  <a16:creationId xmlns:a16="http://schemas.microsoft.com/office/drawing/2014/main" id="{BA25492F-6632-0C75-8459-51F1F7E1D079}"/>
                </a:ext>
              </a:extLst>
            </p:cNvPr>
            <p:cNvSpPr/>
            <p:nvPr/>
          </p:nvSpPr>
          <p:spPr bwMode="auto">
            <a:xfrm>
              <a:off x="900113" y="1860978"/>
              <a:ext cx="180000" cy="432000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57150">
              <a:noFill/>
              <a:round/>
              <a:headEnd/>
              <a:tailEnd type="triangle" w="med" len="sm"/>
            </a:ln>
          </p:spPr>
          <p:txBody>
            <a:bodyPr lIns="68415" tIns="34208" rIns="68415" bIns="34208"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0" name="正方形/長方形 49">
              <a:extLst>
                <a:ext uri="{FF2B5EF4-FFF2-40B4-BE49-F238E27FC236}">
                  <a16:creationId xmlns:a16="http://schemas.microsoft.com/office/drawing/2014/main" id="{CAB09EE4-5048-7E25-40F6-1895FD3386B2}"/>
                </a:ext>
              </a:extLst>
            </p:cNvPr>
            <p:cNvSpPr/>
            <p:nvPr/>
          </p:nvSpPr>
          <p:spPr bwMode="auto">
            <a:xfrm>
              <a:off x="900113" y="1860978"/>
              <a:ext cx="6300787" cy="56099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57150">
              <a:noFill/>
              <a:round/>
              <a:headEnd/>
              <a:tailEnd type="triangle" w="med" len="sm"/>
            </a:ln>
          </p:spPr>
          <p:txBody>
            <a:bodyPr lIns="68415" tIns="34208" rIns="68415" bIns="34208"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52" name="グループ化 51">
            <a:extLst>
              <a:ext uri="{FF2B5EF4-FFF2-40B4-BE49-F238E27FC236}">
                <a16:creationId xmlns:a16="http://schemas.microsoft.com/office/drawing/2014/main" id="{A3417ED7-E459-8BED-443A-BE48D43156B0}"/>
              </a:ext>
            </a:extLst>
          </p:cNvPr>
          <p:cNvGrpSpPr/>
          <p:nvPr/>
        </p:nvGrpSpPr>
        <p:grpSpPr>
          <a:xfrm>
            <a:off x="900113" y="6091932"/>
            <a:ext cx="6408000" cy="446461"/>
            <a:chOff x="900113" y="1860978"/>
            <a:chExt cx="6408000" cy="446461"/>
          </a:xfrm>
        </p:grpSpPr>
        <p:sp>
          <p:nvSpPr>
            <p:cNvPr id="53" name="テキスト ボックス 52">
              <a:extLst>
                <a:ext uri="{FF2B5EF4-FFF2-40B4-BE49-F238E27FC236}">
                  <a16:creationId xmlns:a16="http://schemas.microsoft.com/office/drawing/2014/main" id="{EB8FFAB3-DA38-508B-CA33-4F1140E516D7}"/>
                </a:ext>
              </a:extLst>
            </p:cNvPr>
            <p:cNvSpPr txBox="1"/>
            <p:nvPr/>
          </p:nvSpPr>
          <p:spPr>
            <a:xfrm>
              <a:off x="900113" y="1932978"/>
              <a:ext cx="6408000" cy="37446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80000">
                <a:lnSpc>
                  <a:spcPts val="2200"/>
                </a:lnSpc>
              </a:pPr>
              <a:r>
                <a:rPr lang="en-US" altLang="ja-JP" sz="2000" dirty="0">
                  <a:latin typeface="HGP創英角ｺﾞｼｯｸUB" panose="020B0A00000000000000" pitchFamily="50" charset="-128"/>
                  <a:ea typeface="HGP創英角ｺﾞｼｯｸUB" panose="020B0A00000000000000" pitchFamily="50" charset="-128"/>
                </a:rPr>
                <a:t>Q2</a:t>
              </a:r>
              <a:r>
                <a:rPr lang="ja-JP" altLang="en-US" sz="2000">
                  <a:latin typeface="HGP創英角ｺﾞｼｯｸUB" panose="020B0A00000000000000" pitchFamily="50" charset="-128"/>
                  <a:ea typeface="HGP創英角ｺﾞｼｯｸUB" panose="020B0A00000000000000" pitchFamily="50" charset="-128"/>
                </a:rPr>
                <a:t> ．パートや派遣・契約社員もお休みをとれますか？</a:t>
              </a:r>
              <a:endParaRPr lang="en-US" altLang="ja-JP" sz="20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</a:endParaRPr>
            </a:p>
          </p:txBody>
        </p:sp>
        <p:sp>
          <p:nvSpPr>
            <p:cNvPr id="54" name="正方形/長方形 53">
              <a:extLst>
                <a:ext uri="{FF2B5EF4-FFF2-40B4-BE49-F238E27FC236}">
                  <a16:creationId xmlns:a16="http://schemas.microsoft.com/office/drawing/2014/main" id="{1883029F-0CBD-0018-04BB-9DCBBA291DA5}"/>
                </a:ext>
              </a:extLst>
            </p:cNvPr>
            <p:cNvSpPr/>
            <p:nvPr/>
          </p:nvSpPr>
          <p:spPr bwMode="auto">
            <a:xfrm>
              <a:off x="900113" y="1860978"/>
              <a:ext cx="180000" cy="432000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57150">
              <a:noFill/>
              <a:round/>
              <a:headEnd/>
              <a:tailEnd type="triangle" w="med" len="sm"/>
            </a:ln>
          </p:spPr>
          <p:txBody>
            <a:bodyPr lIns="68415" tIns="34208" rIns="68415" bIns="34208"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5" name="正方形/長方形 54">
              <a:extLst>
                <a:ext uri="{FF2B5EF4-FFF2-40B4-BE49-F238E27FC236}">
                  <a16:creationId xmlns:a16="http://schemas.microsoft.com/office/drawing/2014/main" id="{F5F19192-9F81-3036-97B3-45EE43EBDDCF}"/>
                </a:ext>
              </a:extLst>
            </p:cNvPr>
            <p:cNvSpPr/>
            <p:nvPr/>
          </p:nvSpPr>
          <p:spPr bwMode="auto">
            <a:xfrm>
              <a:off x="900113" y="1860978"/>
              <a:ext cx="6300787" cy="56099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57150">
              <a:noFill/>
              <a:round/>
              <a:headEnd/>
              <a:tailEnd type="triangle" w="med" len="sm"/>
            </a:ln>
          </p:spPr>
          <p:txBody>
            <a:bodyPr lIns="68415" tIns="34208" rIns="68415" bIns="34208"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97" name="テキスト ボックス 96">
            <a:extLst>
              <a:ext uri="{FF2B5EF4-FFF2-40B4-BE49-F238E27FC236}">
                <a16:creationId xmlns:a16="http://schemas.microsoft.com/office/drawing/2014/main" id="{F328D386-C33F-AB07-53B4-43D251377FC4}"/>
              </a:ext>
            </a:extLst>
          </p:cNvPr>
          <p:cNvSpPr txBox="1"/>
          <p:nvPr/>
        </p:nvSpPr>
        <p:spPr>
          <a:xfrm>
            <a:off x="900112" y="7808422"/>
            <a:ext cx="6300000" cy="1210280"/>
          </a:xfrm>
          <a:prstGeom prst="roundRect">
            <a:avLst>
              <a:gd name="adj" fmla="val 9856"/>
            </a:avLst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 anchor="ctr">
            <a:spAutoFit/>
          </a:bodyPr>
          <a:lstStyle/>
          <a:p>
            <a:pPr marL="180000" indent="-171450" algn="just">
              <a:spcAft>
                <a:spcPts val="1000"/>
              </a:spcAft>
              <a:buFont typeface="Wingdings" panose="05000000000000000000" pitchFamily="2" charset="2"/>
              <a:buChar char="p"/>
            </a:pPr>
            <a:r>
              <a:rPr lang="ja-JP" altLang="en-US" sz="1200" b="1"/>
              <a:t>育児休業の要件</a:t>
            </a:r>
            <a:r>
              <a:rPr lang="ja-JP" altLang="en-US" sz="1200"/>
              <a:t>：子が１歳６か月（２歳までの育児休業については２歳）に達する日までに労働契約期間が満了し、更新されないことが明らかでないこと</a:t>
            </a:r>
            <a:endParaRPr lang="en-US" altLang="ja-JP" sz="1200" dirty="0"/>
          </a:p>
          <a:p>
            <a:pPr marL="180000" indent="-171450" algn="just">
              <a:buFont typeface="Wingdings" panose="05000000000000000000" pitchFamily="2" charset="2"/>
              <a:buChar char="p"/>
            </a:pPr>
            <a:r>
              <a:rPr lang="ja-JP" altLang="en-US" sz="1200" b="1"/>
              <a:t>産後パパ育休の要件</a:t>
            </a:r>
            <a:r>
              <a:rPr lang="ja-JP" altLang="en-US" sz="1200"/>
              <a:t>：子の出生日又は出産予定日のいずれか遅い方から起算して８週間を経過する日の翌日から６か月を経過する日までに労働契約期間が満了し、更新されないことが明らかでないこと</a:t>
            </a:r>
            <a:endParaRPr lang="ja-JP" altLang="en-US" sz="1200" dirty="0"/>
          </a:p>
        </p:txBody>
      </p:sp>
      <p:sp>
        <p:nvSpPr>
          <p:cNvPr id="98" name="テキスト ボックス 97">
            <a:extLst>
              <a:ext uri="{FF2B5EF4-FFF2-40B4-BE49-F238E27FC236}">
                <a16:creationId xmlns:a16="http://schemas.microsoft.com/office/drawing/2014/main" id="{B90E4B5E-C0CD-A56A-B2A9-3AD20E3E6CFC}"/>
              </a:ext>
            </a:extLst>
          </p:cNvPr>
          <p:cNvSpPr txBox="1"/>
          <p:nvPr/>
        </p:nvSpPr>
        <p:spPr>
          <a:xfrm>
            <a:off x="900112" y="1216446"/>
            <a:ext cx="4776788" cy="650390"/>
          </a:xfrm>
          <a:prstGeom prst="roundRect">
            <a:avLst>
              <a:gd name="adj" fmla="val 9856"/>
            </a:avLst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 anchor="ctr">
            <a:spAutoFit/>
          </a:bodyPr>
          <a:lstStyle/>
          <a:p>
            <a:pPr marL="360000" indent="-285750">
              <a:lnSpc>
                <a:spcPct val="150000"/>
              </a:lnSpc>
              <a:buFont typeface="Wingdings" panose="05000000000000000000" pitchFamily="2" charset="2"/>
              <a:buChar char="p"/>
            </a:pPr>
            <a:r>
              <a:rPr lang="ja-JP" altLang="en-US" sz="1200" b="1">
                <a:latin typeface="+mn-ea"/>
              </a:rPr>
              <a:t>産前産後休業はどなたでも取得できます</a:t>
            </a:r>
            <a:endParaRPr lang="en-US" altLang="ja-JP" sz="1200" b="1" dirty="0">
              <a:latin typeface="+mn-ea"/>
            </a:endParaRPr>
          </a:p>
          <a:p>
            <a:pPr marL="360000" indent="-285750">
              <a:lnSpc>
                <a:spcPct val="150000"/>
              </a:lnSpc>
              <a:buFont typeface="Wingdings" panose="05000000000000000000" pitchFamily="2" charset="2"/>
              <a:buChar char="p"/>
            </a:pPr>
            <a:r>
              <a:rPr lang="ja-JP" altLang="en-US" sz="1200" b="1">
                <a:latin typeface="+mn-ea"/>
              </a:rPr>
              <a:t>育児休業・産後パパ育休は一定の要件を満たせば取得できます</a:t>
            </a:r>
            <a:endParaRPr lang="ja-JP" altLang="en-US" sz="1200" b="1" dirty="0">
              <a:latin typeface="+mn-ea"/>
            </a:endParaRPr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44FAE3E4-C57D-9EE9-0636-C967EF08B5E2}"/>
              </a:ext>
            </a:extLst>
          </p:cNvPr>
          <p:cNvGrpSpPr/>
          <p:nvPr/>
        </p:nvGrpSpPr>
        <p:grpSpPr>
          <a:xfrm>
            <a:off x="1524386" y="3662306"/>
            <a:ext cx="5552621" cy="2303053"/>
            <a:chOff x="1524386" y="3662306"/>
            <a:chExt cx="5552621" cy="2303053"/>
          </a:xfrm>
        </p:grpSpPr>
        <p:sp>
          <p:nvSpPr>
            <p:cNvPr id="46" name="Line 49">
              <a:extLst>
                <a:ext uri="{FF2B5EF4-FFF2-40B4-BE49-F238E27FC236}">
                  <a16:creationId xmlns:a16="http://schemas.microsoft.com/office/drawing/2014/main" id="{1F20A89B-363A-F7CD-D602-4C1226060E9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057884" y="4267215"/>
              <a:ext cx="8640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 type="stealth" w="med" len="med"/>
              <a:tailEnd type="triangle" w="med" len="med"/>
            </a:ln>
          </p:spPr>
          <p:txBody>
            <a:bodyPr lIns="67338" tIns="35016" rIns="67338" bIns="35016" anchor="ctr"/>
            <a:lstStyle/>
            <a:p>
              <a:pPr>
                <a:spcBef>
                  <a:spcPts val="600"/>
                </a:spcBef>
              </a:pPr>
              <a:endParaRPr lang="ja-JP" altLang="en-US"/>
            </a:p>
          </p:txBody>
        </p:sp>
        <p:sp>
          <p:nvSpPr>
            <p:cNvPr id="62" name="Rectangle 18">
              <a:extLst>
                <a:ext uri="{FF2B5EF4-FFF2-40B4-BE49-F238E27FC236}">
                  <a16:creationId xmlns:a16="http://schemas.microsoft.com/office/drawing/2014/main" id="{CD5662D2-0C38-527C-C79F-6815027CBB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71838" y="4645602"/>
              <a:ext cx="1008000" cy="322207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lIns="67338" tIns="35016" rIns="67338" bIns="35016" anchor="ctr"/>
            <a:lstStyle/>
            <a:p>
              <a:pPr algn="ctr" defTabSz="957341">
                <a:spcBef>
                  <a:spcPts val="600"/>
                </a:spcBef>
              </a:pPr>
              <a:endParaRPr lang="ja-JP" altLang="en-US" sz="1200" dirty="0">
                <a:latin typeface="HGSｺﾞｼｯｸM" pitchFamily="50" charset="-128"/>
                <a:ea typeface="HGSｺﾞｼｯｸM" pitchFamily="50" charset="-128"/>
              </a:endParaRPr>
            </a:p>
          </p:txBody>
        </p:sp>
        <p:sp>
          <p:nvSpPr>
            <p:cNvPr id="69" name="Rectangle 18">
              <a:extLst>
                <a:ext uri="{FF2B5EF4-FFF2-40B4-BE49-F238E27FC236}">
                  <a16:creationId xmlns:a16="http://schemas.microsoft.com/office/drawing/2014/main" id="{DB6A48B5-61A1-B938-AE7C-DEB36B91E96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23391" y="4317580"/>
              <a:ext cx="1756447" cy="32802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lIns="67338" tIns="35016" rIns="67338" bIns="35016" anchor="ctr"/>
            <a:lstStyle/>
            <a:p>
              <a:pPr algn="ctr" defTabSz="957341"/>
              <a:r>
                <a:rPr lang="ja-JP" altLang="en-US" sz="1100">
                  <a:latin typeface="+mn-ea"/>
                </a:rPr>
                <a:t>産前産後休業</a:t>
              </a:r>
              <a:endParaRPr lang="en-US" altLang="ja-JP" sz="1100" dirty="0">
                <a:latin typeface="+mn-ea"/>
              </a:endParaRPr>
            </a:p>
          </p:txBody>
        </p:sp>
        <p:sp>
          <p:nvSpPr>
            <p:cNvPr id="70" name="Line 20">
              <a:extLst>
                <a:ext uri="{FF2B5EF4-FFF2-40B4-BE49-F238E27FC236}">
                  <a16:creationId xmlns:a16="http://schemas.microsoft.com/office/drawing/2014/main" id="{A6C0D62C-F157-B48D-E353-55F58515F00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45641" y="4094539"/>
              <a:ext cx="0" cy="288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lIns="67338" tIns="35016" rIns="67338" bIns="35016" anchor="ctr"/>
            <a:lstStyle/>
            <a:p>
              <a:pPr>
                <a:spcBef>
                  <a:spcPts val="600"/>
                </a:spcBef>
              </a:pPr>
              <a:endParaRPr lang="ja-JP" altLang="en-US"/>
            </a:p>
          </p:txBody>
        </p:sp>
        <p:sp>
          <p:nvSpPr>
            <p:cNvPr id="71" name="Oval 21">
              <a:extLst>
                <a:ext uri="{FF2B5EF4-FFF2-40B4-BE49-F238E27FC236}">
                  <a16:creationId xmlns:a16="http://schemas.microsoft.com/office/drawing/2014/main" id="{D5B50D7A-DAD7-FA68-252F-AB623CEA194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590738" y="3662306"/>
              <a:ext cx="312980" cy="52920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wrap="none" lIns="67338" tIns="35016" rIns="67338" bIns="35016" anchor="ctr"/>
            <a:lstStyle/>
            <a:p>
              <a:pPr algn="ctr" defTabSz="957341"/>
              <a:r>
                <a:rPr lang="ja-JP" altLang="en-US" sz="1100" b="1" dirty="0">
                  <a:latin typeface="HGSｺﾞｼｯｸM" pitchFamily="50" charset="-128"/>
                  <a:ea typeface="HGSｺﾞｼｯｸM" pitchFamily="50" charset="-128"/>
                </a:rPr>
                <a:t>出産</a:t>
              </a:r>
            </a:p>
          </p:txBody>
        </p:sp>
        <p:sp>
          <p:nvSpPr>
            <p:cNvPr id="72" name="Line 24">
              <a:extLst>
                <a:ext uri="{FF2B5EF4-FFF2-40B4-BE49-F238E27FC236}">
                  <a16:creationId xmlns:a16="http://schemas.microsoft.com/office/drawing/2014/main" id="{0ADDB851-6712-4DEC-13C8-89BD0C8C536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025561" y="4267215"/>
              <a:ext cx="724839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stealth" w="med" len="med"/>
              <a:tailEnd type="triangle" w="med" len="med"/>
            </a:ln>
          </p:spPr>
          <p:txBody>
            <a:bodyPr lIns="67338" tIns="35016" rIns="67338" bIns="35016" anchor="ctr"/>
            <a:lstStyle/>
            <a:p>
              <a:pPr>
                <a:spcBef>
                  <a:spcPts val="600"/>
                </a:spcBef>
              </a:pPr>
              <a:endParaRPr lang="ja-JP" altLang="en-US"/>
            </a:p>
          </p:txBody>
        </p:sp>
        <p:sp>
          <p:nvSpPr>
            <p:cNvPr id="73" name="Line 25">
              <a:extLst>
                <a:ext uri="{FF2B5EF4-FFF2-40B4-BE49-F238E27FC236}">
                  <a16:creationId xmlns:a16="http://schemas.microsoft.com/office/drawing/2014/main" id="{89AB2AB7-5E82-B0DD-914B-B03E73958AB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45640" y="4267215"/>
              <a:ext cx="103419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stealth" w="med" len="med"/>
              <a:tailEnd type="triangle" w="med" len="med"/>
            </a:ln>
          </p:spPr>
          <p:txBody>
            <a:bodyPr lIns="67338" tIns="35016" rIns="67338" bIns="35016" anchor="ctr"/>
            <a:lstStyle/>
            <a:p>
              <a:pPr>
                <a:spcBef>
                  <a:spcPts val="600"/>
                </a:spcBef>
              </a:pPr>
              <a:endParaRPr lang="ja-JP" altLang="en-US"/>
            </a:p>
          </p:txBody>
        </p:sp>
        <p:sp>
          <p:nvSpPr>
            <p:cNvPr id="74" name="Text Box 26">
              <a:extLst>
                <a:ext uri="{FF2B5EF4-FFF2-40B4-BE49-F238E27FC236}">
                  <a16:creationId xmlns:a16="http://schemas.microsoft.com/office/drawing/2014/main" id="{56A35437-9ED3-9D1E-E801-DD43B7B352D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22737" y="4038272"/>
              <a:ext cx="533536" cy="2246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67338" tIns="35016" rIns="67338" bIns="35016">
              <a:spAutoFit/>
            </a:bodyPr>
            <a:lstStyle/>
            <a:p>
              <a:pPr algn="ctr" defTabSz="957341"/>
              <a:r>
                <a:rPr lang="en-US" altLang="ja-JP" sz="1000" dirty="0">
                  <a:latin typeface="+mn-ea"/>
                </a:rPr>
                <a:t>42</a:t>
              </a:r>
              <a:r>
                <a:rPr lang="ja-JP" altLang="en-US" sz="1000" dirty="0">
                  <a:latin typeface="+mn-ea"/>
                </a:rPr>
                <a:t>日間</a:t>
              </a:r>
            </a:p>
          </p:txBody>
        </p:sp>
        <p:sp>
          <p:nvSpPr>
            <p:cNvPr id="75" name="Text Box 27">
              <a:extLst>
                <a:ext uri="{FF2B5EF4-FFF2-40B4-BE49-F238E27FC236}">
                  <a16:creationId xmlns:a16="http://schemas.microsoft.com/office/drawing/2014/main" id="{535A5D00-ABD5-F5EF-0458-6D4A2DFA3C7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98570" y="4038272"/>
              <a:ext cx="533536" cy="2246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67338" tIns="35016" rIns="67338" bIns="35016">
              <a:spAutoFit/>
            </a:bodyPr>
            <a:lstStyle/>
            <a:p>
              <a:pPr algn="ctr" defTabSz="957341"/>
              <a:r>
                <a:rPr lang="en-US" altLang="ja-JP" sz="1000" dirty="0">
                  <a:latin typeface="+mn-ea"/>
                </a:rPr>
                <a:t>56</a:t>
              </a:r>
              <a:r>
                <a:rPr lang="ja-JP" altLang="en-US" sz="1000" dirty="0">
                  <a:latin typeface="+mn-ea"/>
                </a:rPr>
                <a:t>日間</a:t>
              </a:r>
            </a:p>
          </p:txBody>
        </p:sp>
        <p:sp>
          <p:nvSpPr>
            <p:cNvPr id="76" name="Rectangle 45">
              <a:extLst>
                <a:ext uri="{FF2B5EF4-FFF2-40B4-BE49-F238E27FC236}">
                  <a16:creationId xmlns:a16="http://schemas.microsoft.com/office/drawing/2014/main" id="{EB1C71E3-09A1-B3F0-2143-73CC14D882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79838" y="4315289"/>
              <a:ext cx="3139427" cy="651882"/>
            </a:xfrm>
            <a:prstGeom prst="rect">
              <a:avLst/>
            </a:prstGeom>
            <a:solidFill>
              <a:schemeClr val="tx1">
                <a:lumMod val="50000"/>
                <a:lumOff val="5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lIns="67338" tIns="35016" rIns="67338" bIns="35016" anchor="ctr"/>
            <a:lstStyle/>
            <a:p>
              <a:pPr algn="ctr" defTabSz="957341"/>
              <a:r>
                <a:rPr lang="ja-JP" altLang="en-US" sz="1100" dirty="0">
                  <a:solidFill>
                    <a:schemeClr val="bg1"/>
                  </a:solidFill>
                  <a:latin typeface="+mn-ea"/>
                </a:rPr>
                <a:t>育児休業</a:t>
              </a:r>
            </a:p>
          </p:txBody>
        </p:sp>
        <p:sp>
          <p:nvSpPr>
            <p:cNvPr id="77" name="Line 48">
              <a:extLst>
                <a:ext uri="{FF2B5EF4-FFF2-40B4-BE49-F238E27FC236}">
                  <a16:creationId xmlns:a16="http://schemas.microsoft.com/office/drawing/2014/main" id="{2168ED3F-4BAA-4E42-D7E5-BDB27A03AF8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784763" y="4267215"/>
              <a:ext cx="141131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stealth" w="med" len="med"/>
              <a:tailEnd type="triangle" w="med" len="med"/>
            </a:ln>
          </p:spPr>
          <p:txBody>
            <a:bodyPr lIns="67338" tIns="35016" rIns="67338" bIns="35016" anchor="ctr"/>
            <a:lstStyle/>
            <a:p>
              <a:pPr>
                <a:spcBef>
                  <a:spcPts val="600"/>
                </a:spcBef>
              </a:pPr>
              <a:endParaRPr lang="ja-JP" altLang="en-US"/>
            </a:p>
          </p:txBody>
        </p:sp>
        <p:sp>
          <p:nvSpPr>
            <p:cNvPr id="78" name="Line 49">
              <a:extLst>
                <a:ext uri="{FF2B5EF4-FFF2-40B4-BE49-F238E27FC236}">
                  <a16:creationId xmlns:a16="http://schemas.microsoft.com/office/drawing/2014/main" id="{2ACD1BC0-9E23-368A-BB9F-19914210FFA0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193913" y="4267215"/>
              <a:ext cx="86409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 type="stealth" w="med" len="med"/>
              <a:tailEnd type="triangle" w="med" len="med"/>
            </a:ln>
          </p:spPr>
          <p:txBody>
            <a:bodyPr lIns="67338" tIns="35016" rIns="67338" bIns="35016" anchor="ctr"/>
            <a:lstStyle/>
            <a:p>
              <a:pPr>
                <a:spcBef>
                  <a:spcPts val="600"/>
                </a:spcBef>
              </a:pPr>
              <a:endParaRPr lang="ja-JP" altLang="en-US"/>
            </a:p>
          </p:txBody>
        </p:sp>
        <p:sp>
          <p:nvSpPr>
            <p:cNvPr id="79" name="Text Box 50">
              <a:extLst>
                <a:ext uri="{FF2B5EF4-FFF2-40B4-BE49-F238E27FC236}">
                  <a16:creationId xmlns:a16="http://schemas.microsoft.com/office/drawing/2014/main" id="{7981C760-61F8-E233-CE91-6C503FA229D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13515" y="3891185"/>
              <a:ext cx="727500" cy="3784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67338" tIns="35016" rIns="67338" bIns="35016" anchor="ctr">
              <a:spAutoFit/>
            </a:bodyPr>
            <a:lstStyle/>
            <a:p>
              <a:pPr defTabSz="957341"/>
              <a:r>
                <a:rPr lang="ja-JP" altLang="en-US" sz="1000" dirty="0">
                  <a:latin typeface="+mn-ea"/>
                </a:rPr>
                <a:t>子が</a:t>
              </a:r>
              <a:r>
                <a:rPr lang="en-US" altLang="ja-JP" sz="1000" dirty="0">
                  <a:latin typeface="+mn-ea"/>
                </a:rPr>
                <a:t>1</a:t>
              </a:r>
              <a:r>
                <a:rPr lang="ja-JP" altLang="en-US" sz="1000" dirty="0">
                  <a:latin typeface="+mn-ea"/>
                </a:rPr>
                <a:t>歳に</a:t>
              </a:r>
              <a:endParaRPr lang="en-US" altLang="ja-JP" sz="1000" dirty="0">
                <a:latin typeface="+mn-ea"/>
              </a:endParaRPr>
            </a:p>
            <a:p>
              <a:pPr defTabSz="957341"/>
              <a:r>
                <a:rPr lang="ja-JP" altLang="en-US" sz="1000" dirty="0">
                  <a:latin typeface="+mn-ea"/>
                </a:rPr>
                <a:t>達するまで</a:t>
              </a:r>
            </a:p>
          </p:txBody>
        </p:sp>
        <p:sp>
          <p:nvSpPr>
            <p:cNvPr id="80" name="Line 51">
              <a:extLst>
                <a:ext uri="{FF2B5EF4-FFF2-40B4-BE49-F238E27FC236}">
                  <a16:creationId xmlns:a16="http://schemas.microsoft.com/office/drawing/2014/main" id="{8373F7C4-BC8B-0896-F31B-09C0BFC4DD74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93912" y="4094539"/>
              <a:ext cx="0" cy="288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lIns="67338" tIns="35016" rIns="67338" bIns="35016" anchor="ctr"/>
            <a:lstStyle/>
            <a:p>
              <a:pPr>
                <a:spcBef>
                  <a:spcPts val="600"/>
                </a:spcBef>
              </a:pPr>
              <a:endParaRPr lang="ja-JP" altLang="en-US"/>
            </a:p>
          </p:txBody>
        </p:sp>
        <p:sp>
          <p:nvSpPr>
            <p:cNvPr id="81" name="Oval 52">
              <a:extLst>
                <a:ext uri="{FF2B5EF4-FFF2-40B4-BE49-F238E27FC236}">
                  <a16:creationId xmlns:a16="http://schemas.microsoft.com/office/drawing/2014/main" id="{6530CCA0-742E-3C7E-B675-90F53C5156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039009" y="3662306"/>
              <a:ext cx="312980" cy="529200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wrap="none" lIns="67338" tIns="35016" rIns="67338" bIns="35016" anchor="ctr"/>
            <a:lstStyle/>
            <a:p>
              <a:pPr algn="ctr" defTabSz="957341"/>
              <a:r>
                <a:rPr lang="en-US" altLang="ja-JP" sz="1200" b="1" dirty="0">
                  <a:latin typeface="HGSｺﾞｼｯｸM" pitchFamily="50" charset="-128"/>
                  <a:ea typeface="HGSｺﾞｼｯｸM" pitchFamily="50" charset="-128"/>
                </a:rPr>
                <a:t>1</a:t>
              </a:r>
              <a:r>
                <a:rPr lang="ja-JP" altLang="en-US" sz="1200" b="1" dirty="0">
                  <a:latin typeface="HGSｺﾞｼｯｸM" pitchFamily="50" charset="-128"/>
                  <a:ea typeface="HGSｺﾞｼｯｸM" pitchFamily="50" charset="-128"/>
                </a:rPr>
                <a:t>歳</a:t>
              </a:r>
            </a:p>
          </p:txBody>
        </p:sp>
        <p:sp>
          <p:nvSpPr>
            <p:cNvPr id="67" name="テキスト ボックス 66">
              <a:extLst>
                <a:ext uri="{FF2B5EF4-FFF2-40B4-BE49-F238E27FC236}">
                  <a16:creationId xmlns:a16="http://schemas.microsoft.com/office/drawing/2014/main" id="{FDC1DE2E-E434-E2A5-0DCD-BE1809A46C8D}"/>
                </a:ext>
              </a:extLst>
            </p:cNvPr>
            <p:cNvSpPr txBox="1"/>
            <p:nvPr/>
          </p:nvSpPr>
          <p:spPr>
            <a:xfrm>
              <a:off x="3955192" y="5071918"/>
              <a:ext cx="2639532" cy="63094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lvl="1">
                <a:spcAft>
                  <a:spcPts val="600"/>
                </a:spcAft>
              </a:pPr>
              <a:r>
                <a:rPr lang="ja-JP" altLang="en-US" sz="1000" b="1" dirty="0">
                  <a:latin typeface="+mn-ea"/>
                </a:rPr>
                <a:t>育児休業</a:t>
              </a:r>
              <a:r>
                <a:rPr lang="en-US" altLang="ja-JP" sz="1000" dirty="0">
                  <a:latin typeface="+mn-ea"/>
                </a:rPr>
                <a:t>…</a:t>
              </a:r>
              <a:r>
                <a:rPr lang="ja-JP" altLang="en-US" sz="1000" dirty="0">
                  <a:latin typeface="+mn-ea"/>
                </a:rPr>
                <a:t>子が１歳になる誕生日の前日まで</a:t>
              </a:r>
              <a:endParaRPr lang="en-US" altLang="ja-JP" sz="1000" dirty="0">
                <a:latin typeface="+mn-ea"/>
              </a:endParaRPr>
            </a:p>
            <a:p>
              <a:pPr marL="0" lvl="1">
                <a:spcAft>
                  <a:spcPts val="600"/>
                </a:spcAft>
              </a:pPr>
              <a:r>
                <a:rPr lang="ja-JP" altLang="en-US" sz="1000" dirty="0">
                  <a:latin typeface="+mn-ea"/>
                </a:rPr>
                <a:t>（保育所に入所できない等の理由で１歳６カ月又は２歳まで延長も可能）</a:t>
              </a:r>
              <a:endParaRPr lang="en-US" altLang="ja-JP" sz="1000" dirty="0">
                <a:latin typeface="+mn-ea"/>
              </a:endParaRPr>
            </a:p>
          </p:txBody>
        </p:sp>
        <p:sp>
          <p:nvSpPr>
            <p:cNvPr id="65" name="テキスト ボックス 64">
              <a:extLst>
                <a:ext uri="{FF2B5EF4-FFF2-40B4-BE49-F238E27FC236}">
                  <a16:creationId xmlns:a16="http://schemas.microsoft.com/office/drawing/2014/main" id="{155C6152-4190-8D55-C3EF-2545C908B445}"/>
                </a:ext>
              </a:extLst>
            </p:cNvPr>
            <p:cNvSpPr txBox="1"/>
            <p:nvPr/>
          </p:nvSpPr>
          <p:spPr>
            <a:xfrm>
              <a:off x="1545631" y="5071918"/>
              <a:ext cx="2251618" cy="893441"/>
            </a:xfrm>
            <a:prstGeom prst="rect">
              <a:avLst/>
            </a:prstGeom>
            <a:noFill/>
          </p:spPr>
          <p:txBody>
            <a:bodyPr wrap="square" lIns="36000" tIns="36000" rIns="36000" bIns="36000" rtlCol="0">
              <a:spAutoFit/>
            </a:bodyPr>
            <a:lstStyle/>
            <a:p>
              <a:pPr marL="0" lvl="1">
                <a:spcAft>
                  <a:spcPts val="600"/>
                </a:spcAft>
              </a:pPr>
              <a:r>
                <a:rPr lang="ja-JP" altLang="en-US" sz="1000" b="1">
                  <a:latin typeface="+mn-ea"/>
                </a:rPr>
                <a:t>産前休業</a:t>
              </a:r>
              <a:r>
                <a:rPr lang="en-US" altLang="ja-JP" sz="1000" dirty="0">
                  <a:latin typeface="+mn-ea"/>
                </a:rPr>
                <a:t>…</a:t>
              </a:r>
              <a:r>
                <a:rPr lang="ja-JP" altLang="en-US" sz="1000">
                  <a:latin typeface="+mn-ea"/>
                </a:rPr>
                <a:t>出産予定日を含む４２日間　　</a:t>
              </a:r>
              <a:endParaRPr lang="en-US" altLang="ja-JP" sz="1000" dirty="0">
                <a:latin typeface="+mn-ea"/>
              </a:endParaRPr>
            </a:p>
            <a:p>
              <a:pPr marL="0" lvl="1">
                <a:lnSpc>
                  <a:spcPts val="1400"/>
                </a:lnSpc>
                <a:spcAft>
                  <a:spcPts val="600"/>
                </a:spcAft>
              </a:pPr>
              <a:r>
                <a:rPr lang="ja-JP" altLang="en-US" sz="1000" b="1">
                  <a:latin typeface="+mn-ea"/>
                </a:rPr>
                <a:t>産後休業</a:t>
              </a:r>
              <a:r>
                <a:rPr lang="en-US" altLang="ja-JP" sz="1000" dirty="0">
                  <a:latin typeface="+mn-ea"/>
                </a:rPr>
                <a:t>…</a:t>
              </a:r>
              <a:r>
                <a:rPr lang="ja-JP" altLang="en-US" sz="1000">
                  <a:latin typeface="+mn-ea"/>
                </a:rPr>
                <a:t>出産日の翌日から５６日間</a:t>
              </a:r>
              <a:endParaRPr lang="en-US" altLang="ja-JP" sz="1000" dirty="0">
                <a:latin typeface="+mn-ea"/>
              </a:endParaRPr>
            </a:p>
            <a:p>
              <a:pPr marL="0" lvl="1"/>
              <a:r>
                <a:rPr lang="ja-JP" altLang="en-US" sz="1000" b="1">
                  <a:latin typeface="+mn-ea"/>
                </a:rPr>
                <a:t>産後パパ育休</a:t>
              </a:r>
              <a:r>
                <a:rPr lang="en-US" altLang="ja-JP" sz="1000" dirty="0">
                  <a:latin typeface="+mn-ea"/>
                </a:rPr>
                <a:t>…</a:t>
              </a:r>
              <a:r>
                <a:rPr lang="ja-JP" altLang="en-US" sz="1000">
                  <a:latin typeface="+mn-ea"/>
                </a:rPr>
                <a:t>子の出生後８週間以内</a:t>
              </a:r>
              <a:endParaRPr lang="en-US" altLang="ja-JP" sz="1000" dirty="0">
                <a:latin typeface="+mn-ea"/>
              </a:endParaRPr>
            </a:p>
            <a:p>
              <a:pPr marL="0" lvl="1"/>
              <a:r>
                <a:rPr lang="ja-JP" altLang="en-US" sz="1000">
                  <a:latin typeface="+mn-ea"/>
                </a:rPr>
                <a:t>　　　　　　　　　　　に４週間まで</a:t>
              </a:r>
              <a:endParaRPr lang="en-US" altLang="ja-JP" sz="1000" dirty="0">
                <a:latin typeface="+mn-ea"/>
              </a:endParaRPr>
            </a:p>
          </p:txBody>
        </p:sp>
        <p:sp>
          <p:nvSpPr>
            <p:cNvPr id="42" name="テキスト ボックス 41">
              <a:extLst>
                <a:ext uri="{FF2B5EF4-FFF2-40B4-BE49-F238E27FC236}">
                  <a16:creationId xmlns:a16="http://schemas.microsoft.com/office/drawing/2014/main" id="{5A1FFC91-EA61-EB26-D17A-9B65EE5B7F53}"/>
                </a:ext>
              </a:extLst>
            </p:cNvPr>
            <p:cNvSpPr txBox="1"/>
            <p:nvPr/>
          </p:nvSpPr>
          <p:spPr>
            <a:xfrm>
              <a:off x="1524386" y="4350575"/>
              <a:ext cx="468000" cy="26161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defTabSz="843880"/>
              <a:r>
                <a:rPr lang="ja-JP" altLang="en-US" sz="1100" dirty="0">
                  <a:latin typeface="+mn-ea"/>
                </a:rPr>
                <a:t>女性</a:t>
              </a:r>
            </a:p>
          </p:txBody>
        </p:sp>
        <p:sp>
          <p:nvSpPr>
            <p:cNvPr id="43" name="テキスト ボックス 42">
              <a:extLst>
                <a:ext uri="{FF2B5EF4-FFF2-40B4-BE49-F238E27FC236}">
                  <a16:creationId xmlns:a16="http://schemas.microsoft.com/office/drawing/2014/main" id="{AC24BD18-32B7-785E-3984-FD8ABCB6FD3C}"/>
                </a:ext>
              </a:extLst>
            </p:cNvPr>
            <p:cNvSpPr txBox="1"/>
            <p:nvPr/>
          </p:nvSpPr>
          <p:spPr>
            <a:xfrm>
              <a:off x="1524386" y="4678597"/>
              <a:ext cx="468000" cy="261610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defTabSz="843880"/>
              <a:r>
                <a:rPr lang="ja-JP" altLang="en-US" sz="1100" dirty="0">
                  <a:latin typeface="+mn-ea"/>
                </a:rPr>
                <a:t>男性</a:t>
              </a:r>
            </a:p>
          </p:txBody>
        </p:sp>
        <p:sp>
          <p:nvSpPr>
            <p:cNvPr id="88" name="Line 51">
              <a:extLst>
                <a:ext uri="{FF2B5EF4-FFF2-40B4-BE49-F238E27FC236}">
                  <a16:creationId xmlns:a16="http://schemas.microsoft.com/office/drawing/2014/main" id="{B45764D4-085F-EC66-466E-ED6DBC2B2AF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055372" y="4094539"/>
              <a:ext cx="0" cy="288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lIns="67338" tIns="35016" rIns="67338" bIns="35016" anchor="ctr"/>
            <a:lstStyle/>
            <a:p>
              <a:pPr>
                <a:spcBef>
                  <a:spcPts val="600"/>
                </a:spcBef>
              </a:pPr>
              <a:endParaRPr lang="ja-JP" altLang="en-US"/>
            </a:p>
          </p:txBody>
        </p:sp>
        <p:sp>
          <p:nvSpPr>
            <p:cNvPr id="89" name="Line 51">
              <a:extLst>
                <a:ext uri="{FF2B5EF4-FFF2-40B4-BE49-F238E27FC236}">
                  <a16:creationId xmlns:a16="http://schemas.microsoft.com/office/drawing/2014/main" id="{46613CA4-9337-2AEB-336E-D50BC56FD02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917937" y="4094539"/>
              <a:ext cx="0" cy="2880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lIns="67338" tIns="35016" rIns="67338" bIns="35016" anchor="ctr"/>
            <a:lstStyle/>
            <a:p>
              <a:pPr>
                <a:spcBef>
                  <a:spcPts val="600"/>
                </a:spcBef>
              </a:pPr>
              <a:endParaRPr lang="ja-JP" altLang="en-US"/>
            </a:p>
          </p:txBody>
        </p:sp>
        <p:sp>
          <p:nvSpPr>
            <p:cNvPr id="93" name="Rectangle 18">
              <a:extLst>
                <a:ext uri="{FF2B5EF4-FFF2-40B4-BE49-F238E27FC236}">
                  <a16:creationId xmlns:a16="http://schemas.microsoft.com/office/drawing/2014/main" id="{216030CD-97C1-2C03-1DFC-8E23B215AE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71838" y="4788611"/>
              <a:ext cx="1008000" cy="180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 wrap="none" lIns="67338" tIns="35016" rIns="67338" bIns="35016" anchor="ctr"/>
            <a:lstStyle/>
            <a:p>
              <a:pPr algn="ctr" defTabSz="957341"/>
              <a:r>
                <a:rPr lang="ja-JP" altLang="en-US" sz="1100" dirty="0">
                  <a:latin typeface="+mn-ea"/>
                </a:rPr>
                <a:t>産後パパ育休</a:t>
              </a:r>
            </a:p>
          </p:txBody>
        </p:sp>
        <p:sp>
          <p:nvSpPr>
            <p:cNvPr id="56" name="Oval 52">
              <a:extLst>
                <a:ext uri="{FF2B5EF4-FFF2-40B4-BE49-F238E27FC236}">
                  <a16:creationId xmlns:a16="http://schemas.microsoft.com/office/drawing/2014/main" id="{62D4178B-EB4A-727C-E0AB-639B53500D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899757" y="3662307"/>
              <a:ext cx="312980" cy="525814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wrap="none" lIns="67338" tIns="35016" rIns="67338" bIns="35016" anchor="ctr"/>
            <a:lstStyle/>
            <a:p>
              <a:pPr algn="ctr" defTabSz="957341"/>
              <a:r>
                <a:rPr lang="en-US" altLang="ja-JP" sz="1200" b="1" dirty="0">
                  <a:latin typeface="HGSｺﾞｼｯｸM" pitchFamily="50" charset="-128"/>
                  <a:ea typeface="HGSｺﾞｼｯｸM" pitchFamily="50" charset="-128"/>
                </a:rPr>
                <a:t>1</a:t>
              </a:r>
              <a:r>
                <a:rPr lang="ja-JP" altLang="en-US" sz="1200" b="1" dirty="0">
                  <a:latin typeface="HGSｺﾞｼｯｸM" pitchFamily="50" charset="-128"/>
                  <a:ea typeface="HGSｺﾞｼｯｸM" pitchFamily="50" charset="-128"/>
                </a:rPr>
                <a:t>歳</a:t>
              </a:r>
              <a:r>
                <a:rPr lang="en-US" altLang="ja-JP" sz="1200" b="1" dirty="0">
                  <a:latin typeface="HGSｺﾞｼｯｸM" pitchFamily="50" charset="-128"/>
                  <a:ea typeface="HGSｺﾞｼｯｸM" pitchFamily="50" charset="-128"/>
                </a:rPr>
                <a:t>6</a:t>
              </a:r>
              <a:r>
                <a:rPr lang="ja-JP" altLang="en-US" sz="1200" b="1">
                  <a:latin typeface="HGSｺﾞｼｯｸM" pitchFamily="50" charset="-128"/>
                  <a:ea typeface="HGSｺﾞｼｯｸM" pitchFamily="50" charset="-128"/>
                </a:rPr>
                <a:t>か月</a:t>
              </a:r>
              <a:endParaRPr lang="ja-JP" altLang="en-US" sz="1200" b="1" dirty="0">
                <a:latin typeface="HGSｺﾞｼｯｸM" pitchFamily="50" charset="-128"/>
                <a:ea typeface="HGSｺﾞｼｯｸM" pitchFamily="50" charset="-128"/>
              </a:endParaRPr>
            </a:p>
          </p:txBody>
        </p:sp>
        <p:sp>
          <p:nvSpPr>
            <p:cNvPr id="57" name="Oval 52">
              <a:extLst>
                <a:ext uri="{FF2B5EF4-FFF2-40B4-BE49-F238E27FC236}">
                  <a16:creationId xmlns:a16="http://schemas.microsoft.com/office/drawing/2014/main" id="{E332748F-9CC4-634E-CB59-F4BE9E806F0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64027" y="3662307"/>
              <a:ext cx="312980" cy="525814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 w="9525">
              <a:noFill/>
              <a:round/>
              <a:headEnd/>
              <a:tailEnd/>
            </a:ln>
          </p:spPr>
          <p:txBody>
            <a:bodyPr wrap="none" lIns="67338" tIns="35016" rIns="67338" bIns="35016" anchor="ctr"/>
            <a:lstStyle/>
            <a:p>
              <a:pPr algn="ctr" defTabSz="957341"/>
              <a:r>
                <a:rPr lang="en-US" altLang="ja-JP" sz="1200" b="1" dirty="0">
                  <a:latin typeface="HGSｺﾞｼｯｸM" pitchFamily="50" charset="-128"/>
                  <a:ea typeface="HGSｺﾞｼｯｸM" pitchFamily="50" charset="-128"/>
                </a:rPr>
                <a:t>2</a:t>
              </a:r>
              <a:r>
                <a:rPr lang="ja-JP" altLang="en-US" sz="1200" b="1" dirty="0">
                  <a:latin typeface="HGSｺﾞｼｯｸM" pitchFamily="50" charset="-128"/>
                  <a:ea typeface="HGSｺﾞｼｯｸM" pitchFamily="50" charset="-128"/>
                </a:rPr>
                <a:t>歳</a:t>
              </a:r>
            </a:p>
          </p:txBody>
        </p:sp>
        <p:sp>
          <p:nvSpPr>
            <p:cNvPr id="59" name="Text Box 53">
              <a:extLst>
                <a:ext uri="{FF2B5EF4-FFF2-40B4-BE49-F238E27FC236}">
                  <a16:creationId xmlns:a16="http://schemas.microsoft.com/office/drawing/2014/main" id="{FCA9250D-6F38-6722-94EE-7984D5BB1EC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48930" y="4066302"/>
              <a:ext cx="474225" cy="1938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67338" tIns="35016" rIns="67338" bIns="35016">
              <a:spAutoFit/>
            </a:bodyPr>
            <a:lstStyle/>
            <a:p>
              <a:pPr defTabSz="957341"/>
              <a:r>
                <a:rPr lang="en-US" altLang="ja-JP" sz="800" dirty="0">
                  <a:latin typeface="+mn-ea"/>
                </a:rPr>
                <a:t>2</a:t>
              </a:r>
              <a:r>
                <a:rPr lang="ja-JP" altLang="en-US" sz="800" dirty="0">
                  <a:latin typeface="+mn-ea"/>
                </a:rPr>
                <a:t>歳まで</a:t>
              </a:r>
            </a:p>
          </p:txBody>
        </p:sp>
        <p:sp>
          <p:nvSpPr>
            <p:cNvPr id="82" name="Text Box 53">
              <a:extLst>
                <a:ext uri="{FF2B5EF4-FFF2-40B4-BE49-F238E27FC236}">
                  <a16:creationId xmlns:a16="http://schemas.microsoft.com/office/drawing/2014/main" id="{C69E8D0E-64F7-E1FD-6D9B-7E697F859E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56929" y="4066304"/>
              <a:ext cx="730705" cy="1938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67338" tIns="35016" rIns="67338" bIns="35016">
              <a:spAutoFit/>
            </a:bodyPr>
            <a:lstStyle/>
            <a:p>
              <a:pPr algn="ctr" defTabSz="957341"/>
              <a:r>
                <a:rPr lang="en-US" altLang="ja-JP" sz="800" dirty="0">
                  <a:latin typeface="+mn-ea"/>
                </a:rPr>
                <a:t>1</a:t>
              </a:r>
              <a:r>
                <a:rPr lang="ja-JP" altLang="en-US" sz="800" dirty="0">
                  <a:latin typeface="+mn-ea"/>
                </a:rPr>
                <a:t>歳</a:t>
              </a:r>
              <a:r>
                <a:rPr lang="en-US" altLang="ja-JP" sz="800" dirty="0">
                  <a:latin typeface="+mn-ea"/>
                </a:rPr>
                <a:t>6</a:t>
              </a:r>
              <a:r>
                <a:rPr lang="ja-JP" altLang="en-US" sz="800" dirty="0">
                  <a:latin typeface="+mn-ea"/>
                </a:rPr>
                <a:t>か月まで</a:t>
              </a: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直角三角形 4">
            <a:extLst>
              <a:ext uri="{FF2B5EF4-FFF2-40B4-BE49-F238E27FC236}">
                <a16:creationId xmlns:a16="http://schemas.microsoft.com/office/drawing/2014/main" id="{AC08E783-8B6F-3B38-4EF8-E8DB5516D0CD}"/>
              </a:ext>
            </a:extLst>
          </p:cNvPr>
          <p:cNvSpPr/>
          <p:nvPr/>
        </p:nvSpPr>
        <p:spPr bwMode="auto">
          <a:xfrm flipH="1">
            <a:off x="6839675" y="5346700"/>
            <a:ext cx="720000" cy="5346000"/>
          </a:xfrm>
          <a:prstGeom prst="rtTriangle">
            <a:avLst/>
          </a:prstGeom>
          <a:solidFill>
            <a:schemeClr val="tx2">
              <a:lumMod val="40000"/>
              <a:lumOff val="60000"/>
            </a:schemeClr>
          </a:solidFill>
          <a:ln w="57150">
            <a:noFill/>
            <a:round/>
            <a:headEnd/>
            <a:tailEnd type="triangle" w="med" len="sm"/>
          </a:ln>
        </p:spPr>
        <p:txBody>
          <a:bodyPr lIns="68415" tIns="34208" rIns="68415" bIns="34208"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B3C3BAFA-5628-40F4-A7FC-7514A10D115B}"/>
              </a:ext>
            </a:extLst>
          </p:cNvPr>
          <p:cNvSpPr/>
          <p:nvPr/>
        </p:nvSpPr>
        <p:spPr bwMode="auto">
          <a:xfrm>
            <a:off x="6979709" y="10109966"/>
            <a:ext cx="442381" cy="240534"/>
          </a:xfrm>
          <a:prstGeom prst="rect">
            <a:avLst/>
          </a:prstGeom>
          <a:noFill/>
          <a:ln w="57150">
            <a:noFill/>
            <a:round/>
            <a:headEnd/>
            <a:tailEnd type="triangle" w="med" len="sm"/>
          </a:ln>
        </p:spPr>
        <p:txBody>
          <a:bodyPr lIns="73842" tIns="36922" rIns="73842" bIns="36922" rtlCol="0" anchor="ctr"/>
          <a:lstStyle/>
          <a:p>
            <a:pPr algn="ctr"/>
            <a:r>
              <a:rPr lang="en-US" altLang="ja-JP" sz="2115" b="1" dirty="0">
                <a:solidFill>
                  <a:schemeClr val="bg1"/>
                </a:solidFill>
              </a:rPr>
              <a:t>2</a:t>
            </a:r>
            <a:endParaRPr lang="ja-JP" altLang="en-US" sz="2115" b="1" dirty="0">
              <a:solidFill>
                <a:schemeClr val="bg1"/>
              </a:solidFill>
            </a:endParaRP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7BCE90EE-8C88-5B6D-FC62-F5A58C57EAAA}"/>
              </a:ext>
            </a:extLst>
          </p:cNvPr>
          <p:cNvSpPr txBox="1"/>
          <p:nvPr/>
        </p:nvSpPr>
        <p:spPr>
          <a:xfrm>
            <a:off x="358775" y="1734722"/>
            <a:ext cx="6408000" cy="2893100"/>
          </a:xfrm>
          <a:prstGeom prst="rect">
            <a:avLst/>
          </a:prstGeom>
          <a:noFill/>
        </p:spPr>
        <p:txBody>
          <a:bodyPr wrap="square" spcCol="0" rtlCol="0">
            <a:spAutoFit/>
          </a:bodyPr>
          <a:lstStyle/>
          <a:p>
            <a:pPr marL="612000" lvl="1" algn="just"/>
            <a:r>
              <a:rPr lang="ja-JP" altLang="en-US" sz="1600">
                <a:latin typeface="+mn-ea"/>
              </a:rPr>
              <a:t>■</a:t>
            </a:r>
            <a:r>
              <a:rPr lang="ja-JP" altLang="en-US" sz="1600" b="1">
                <a:latin typeface="+mn-ea"/>
              </a:rPr>
              <a:t>育児休業給付</a:t>
            </a:r>
            <a:endParaRPr lang="en-US" altLang="ja-JP" sz="1600" b="1" dirty="0">
              <a:latin typeface="+mn-ea"/>
            </a:endParaRPr>
          </a:p>
          <a:p>
            <a:pPr marL="828000" lvl="1" algn="just"/>
            <a:r>
              <a:rPr lang="ja-JP" altLang="en-US" sz="1400">
                <a:latin typeface="+mn-ea"/>
              </a:rPr>
              <a:t>育児休業（産後パパ育休含む。以下同じ）を取得し、受給資格を満たしていれば賃金の</a:t>
            </a:r>
            <a:r>
              <a:rPr lang="en-US" altLang="ja-JP" sz="1400" dirty="0">
                <a:latin typeface="+mn-ea"/>
              </a:rPr>
              <a:t>67%</a:t>
            </a:r>
            <a:r>
              <a:rPr lang="ja-JP" altLang="en-US" sz="1400">
                <a:latin typeface="+mn-ea"/>
              </a:rPr>
              <a:t>（</a:t>
            </a:r>
            <a:r>
              <a:rPr lang="en-US" altLang="ja-JP" sz="1400" dirty="0">
                <a:latin typeface="+mn-ea"/>
              </a:rPr>
              <a:t>180</a:t>
            </a:r>
            <a:r>
              <a:rPr lang="ja-JP" altLang="en-US" sz="1400">
                <a:latin typeface="+mn-ea"/>
              </a:rPr>
              <a:t>日経過後は</a:t>
            </a:r>
            <a:r>
              <a:rPr lang="en-US" altLang="ja-JP" sz="1400" dirty="0">
                <a:latin typeface="+mn-ea"/>
              </a:rPr>
              <a:t>50%</a:t>
            </a:r>
            <a:r>
              <a:rPr lang="ja-JP" altLang="en-US" sz="1400">
                <a:latin typeface="+mn-ea"/>
              </a:rPr>
              <a:t>）の育児休業給付を受けることができます</a:t>
            </a:r>
            <a:r>
              <a:rPr lang="ja-JP" altLang="en-US" sz="1200">
                <a:latin typeface="+mn-ea"/>
              </a:rPr>
              <a:t>。</a:t>
            </a:r>
            <a:endParaRPr lang="en-US" altLang="ja-JP" sz="1200" dirty="0">
              <a:latin typeface="+mn-ea"/>
            </a:endParaRPr>
          </a:p>
          <a:p>
            <a:pPr marL="828000" lvl="1" algn="just"/>
            <a:endParaRPr lang="en-US" altLang="ja-JP" sz="1200" dirty="0">
              <a:latin typeface="+mn-ea"/>
            </a:endParaRPr>
          </a:p>
          <a:p>
            <a:pPr marL="828000" lvl="1" algn="just"/>
            <a:r>
              <a:rPr lang="ja-JP" altLang="en-US" sz="1400">
                <a:latin typeface="+mn-ea"/>
              </a:rPr>
              <a:t>夫婦ともに、子の出生直後の一定期間（男性は子の出生後</a:t>
            </a:r>
            <a:r>
              <a:rPr lang="en-US" altLang="ja-JP" sz="1400" dirty="0">
                <a:latin typeface="+mn-ea"/>
              </a:rPr>
              <a:t>8</a:t>
            </a:r>
            <a:r>
              <a:rPr lang="ja-JP" altLang="en-US" sz="1400">
                <a:latin typeface="+mn-ea"/>
              </a:rPr>
              <a:t>週間以内、女性は産後休業後</a:t>
            </a:r>
            <a:r>
              <a:rPr lang="en-US" altLang="ja-JP" sz="1400" dirty="0">
                <a:latin typeface="+mn-ea"/>
              </a:rPr>
              <a:t>8</a:t>
            </a:r>
            <a:r>
              <a:rPr lang="ja-JP" altLang="en-US" sz="1400">
                <a:latin typeface="+mn-ea"/>
              </a:rPr>
              <a:t>週間以内）に</a:t>
            </a:r>
            <a:r>
              <a:rPr lang="en-US" altLang="ja-JP" sz="1400" dirty="0">
                <a:latin typeface="+mn-ea"/>
              </a:rPr>
              <a:t>14</a:t>
            </a:r>
            <a:r>
              <a:rPr lang="ja-JP" altLang="en-US" sz="1400">
                <a:latin typeface="+mn-ea"/>
              </a:rPr>
              <a:t>日以上の育児休業を取得する場合には、さらに、</a:t>
            </a:r>
            <a:r>
              <a:rPr lang="en-US" altLang="ja-JP" sz="1400" dirty="0">
                <a:latin typeface="+mn-ea"/>
              </a:rPr>
              <a:t>28</a:t>
            </a:r>
            <a:r>
              <a:rPr lang="ja-JP" altLang="en-US" sz="1400">
                <a:latin typeface="+mn-ea"/>
              </a:rPr>
              <a:t>日間を限度に出生後休業支援給付（賃金の</a:t>
            </a:r>
            <a:r>
              <a:rPr lang="en-US" altLang="ja-JP" sz="1400" dirty="0">
                <a:latin typeface="+mn-ea"/>
              </a:rPr>
              <a:t>13</a:t>
            </a:r>
            <a:r>
              <a:rPr lang="ja-JP" altLang="en-US" sz="1400">
                <a:latin typeface="+mn-ea"/>
              </a:rPr>
              <a:t>％）を受けることができます。</a:t>
            </a:r>
          </a:p>
          <a:p>
            <a:pPr marL="612000" lvl="1" algn="just"/>
            <a:endParaRPr lang="ja-JP" altLang="en-US" sz="1200">
              <a:latin typeface="+mn-ea"/>
            </a:endParaRPr>
          </a:p>
          <a:p>
            <a:pPr marL="612000" lvl="1" algn="just"/>
            <a:r>
              <a:rPr lang="ja-JP" altLang="en-US" sz="1600">
                <a:latin typeface="+mn-ea"/>
              </a:rPr>
              <a:t>■</a:t>
            </a:r>
            <a:r>
              <a:rPr lang="ja-JP" altLang="en-US" sz="1600" b="1">
                <a:latin typeface="+mn-ea"/>
              </a:rPr>
              <a:t>育児休業・産後パパ育休中の社会保険料の免除</a:t>
            </a:r>
            <a:r>
              <a:rPr lang="ja-JP" altLang="en-US" sz="1600">
                <a:latin typeface="+mn-ea"/>
              </a:rPr>
              <a:t>　</a:t>
            </a:r>
            <a:endParaRPr lang="en-US" altLang="ja-JP" sz="1600" dirty="0">
              <a:latin typeface="+mn-ea"/>
            </a:endParaRPr>
          </a:p>
          <a:p>
            <a:pPr marL="828000" algn="just"/>
            <a:r>
              <a:rPr lang="ja-JP" altLang="en-US" sz="1400">
                <a:latin typeface="+mj-ea"/>
              </a:rPr>
              <a:t>一定の要件</a:t>
            </a:r>
            <a:r>
              <a:rPr lang="en-US" altLang="ja-JP" sz="1600" baseline="30000" dirty="0">
                <a:latin typeface="+mj-ea"/>
              </a:rPr>
              <a:t>※</a:t>
            </a:r>
            <a:r>
              <a:rPr lang="en-US" altLang="ja-JP" sz="1400" baseline="30000" dirty="0">
                <a:latin typeface="+mj-ea"/>
              </a:rPr>
              <a:t> </a:t>
            </a:r>
            <a:r>
              <a:rPr lang="ja-JP" altLang="en-US" sz="1400">
                <a:latin typeface="+mj-ea"/>
              </a:rPr>
              <a:t>を満たしていれば、育児休業をしている間の社会保険料が免除されます。</a:t>
            </a:r>
            <a:endParaRPr lang="en-US" altLang="ja-JP" sz="1400" dirty="0">
              <a:latin typeface="+mj-ea"/>
            </a:endParaRPr>
          </a:p>
        </p:txBody>
      </p:sp>
      <p:sp>
        <p:nvSpPr>
          <p:cNvPr id="59" name="直角三角形 58">
            <a:extLst>
              <a:ext uri="{FF2B5EF4-FFF2-40B4-BE49-F238E27FC236}">
                <a16:creationId xmlns:a16="http://schemas.microsoft.com/office/drawing/2014/main" id="{A559AFCC-9500-101E-D5A0-763E68663386}"/>
              </a:ext>
            </a:extLst>
          </p:cNvPr>
          <p:cNvSpPr/>
          <p:nvPr/>
        </p:nvSpPr>
        <p:spPr bwMode="auto">
          <a:xfrm flipH="1" flipV="1">
            <a:off x="6839675" y="0"/>
            <a:ext cx="720000" cy="5346000"/>
          </a:xfrm>
          <a:prstGeom prst="rtTriangle">
            <a:avLst/>
          </a:prstGeom>
          <a:solidFill>
            <a:schemeClr val="tx2">
              <a:lumMod val="40000"/>
              <a:lumOff val="60000"/>
            </a:schemeClr>
          </a:solidFill>
          <a:ln w="57150">
            <a:noFill/>
            <a:round/>
            <a:headEnd/>
            <a:tailEnd type="triangle" w="med" len="sm"/>
          </a:ln>
        </p:spPr>
        <p:txBody>
          <a:bodyPr lIns="68415" tIns="34208" rIns="68415" bIns="34208"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1947AD92-C17E-E46D-3542-05C1A2F21087}"/>
              </a:ext>
            </a:extLst>
          </p:cNvPr>
          <p:cNvGrpSpPr/>
          <p:nvPr/>
        </p:nvGrpSpPr>
        <p:grpSpPr>
          <a:xfrm>
            <a:off x="1070360" y="4723794"/>
            <a:ext cx="6021215" cy="724643"/>
            <a:chOff x="811942" y="4010386"/>
            <a:chExt cx="6021215" cy="724643"/>
          </a:xfrm>
        </p:grpSpPr>
        <p:sp>
          <p:nvSpPr>
            <p:cNvPr id="9" name="大かっこ 8">
              <a:extLst>
                <a:ext uri="{FF2B5EF4-FFF2-40B4-BE49-F238E27FC236}">
                  <a16:creationId xmlns:a16="http://schemas.microsoft.com/office/drawing/2014/main" id="{43B2408A-9EE1-4682-870E-B8947B8953A8}"/>
                </a:ext>
              </a:extLst>
            </p:cNvPr>
            <p:cNvSpPr/>
            <p:nvPr/>
          </p:nvSpPr>
          <p:spPr>
            <a:xfrm>
              <a:off x="811942" y="4010386"/>
              <a:ext cx="5988103" cy="720000"/>
            </a:xfrm>
            <a:prstGeom prst="bracketPair">
              <a:avLst>
                <a:gd name="adj" fmla="val 10269"/>
              </a:avLst>
            </a:prstGeom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ja-JP" altLang="en-US" sz="2115"/>
            </a:p>
          </p:txBody>
        </p:sp>
        <p:sp>
          <p:nvSpPr>
            <p:cNvPr id="70" name="正方形/長方形 69">
              <a:extLst>
                <a:ext uri="{FF2B5EF4-FFF2-40B4-BE49-F238E27FC236}">
                  <a16:creationId xmlns:a16="http://schemas.microsoft.com/office/drawing/2014/main" id="{C0E11E1F-2281-CD16-4D28-E2ECB66F0248}"/>
                </a:ext>
              </a:extLst>
            </p:cNvPr>
            <p:cNvSpPr/>
            <p:nvPr/>
          </p:nvSpPr>
          <p:spPr bwMode="auto">
            <a:xfrm>
              <a:off x="821157" y="4015029"/>
              <a:ext cx="6012000" cy="720000"/>
            </a:xfrm>
            <a:prstGeom prst="rect">
              <a:avLst/>
            </a:prstGeom>
            <a:noFill/>
            <a:ln w="12700">
              <a:noFill/>
              <a:round/>
              <a:headEnd/>
              <a:tailEnd type="triangle" w="med" len="sm"/>
            </a:ln>
          </p:spPr>
          <p:txBody>
            <a:bodyPr lIns="73842" tIns="36922" rIns="73842" bIns="36922" rtlCol="0" anchor="ctr"/>
            <a:lstStyle/>
            <a:p>
              <a:r>
                <a:rPr lang="en-US" altLang="ja-JP" sz="1200" dirty="0">
                  <a:latin typeface="+mn-ea"/>
                </a:rPr>
                <a:t>※ </a:t>
              </a:r>
              <a:r>
                <a:rPr lang="ja-JP" altLang="en-US" sz="1200">
                  <a:latin typeface="+mn-ea"/>
                </a:rPr>
                <a:t>①その月の末日が育児休業期間中である場合</a:t>
              </a:r>
              <a:endParaRPr lang="en-US" altLang="ja-JP" sz="1200" dirty="0">
                <a:latin typeface="+mn-ea"/>
              </a:endParaRPr>
            </a:p>
            <a:p>
              <a:pPr marL="216000">
                <a:spcAft>
                  <a:spcPts val="600"/>
                </a:spcAft>
              </a:pPr>
              <a:r>
                <a:rPr lang="ja-JP" altLang="en-US" sz="1200">
                  <a:latin typeface="+mn-ea"/>
                </a:rPr>
                <a:t>（ただし、賞与に係る社会保険料の免除は１か月を超える育児休業を取得した場合のみ）</a:t>
              </a:r>
              <a:endParaRPr lang="en-US" altLang="ja-JP" sz="1200" dirty="0">
                <a:latin typeface="+mn-ea"/>
              </a:endParaRPr>
            </a:p>
            <a:p>
              <a:pPr marL="216000"/>
              <a:r>
                <a:rPr lang="ja-JP" altLang="en-US" sz="1200">
                  <a:latin typeface="+mn-ea"/>
                </a:rPr>
                <a:t>②その月中に</a:t>
              </a:r>
              <a:r>
                <a:rPr lang="en-US" altLang="ja-JP" sz="1200" dirty="0">
                  <a:latin typeface="+mn-ea"/>
                </a:rPr>
                <a:t>14</a:t>
              </a:r>
              <a:r>
                <a:rPr lang="ja-JP" altLang="en-US" sz="1200">
                  <a:latin typeface="+mn-ea"/>
                </a:rPr>
                <a:t>日以上育児休業を取得した場合</a:t>
              </a:r>
              <a:endParaRPr lang="ja-JP" altLang="en-US" sz="1200" dirty="0">
                <a:latin typeface="+mn-ea"/>
              </a:endParaRPr>
            </a:p>
          </p:txBody>
        </p:sp>
      </p:grp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5D436DA-34AF-10DA-00A8-2AA68A8E18DE}"/>
              </a:ext>
            </a:extLst>
          </p:cNvPr>
          <p:cNvSpPr txBox="1"/>
          <p:nvPr/>
        </p:nvSpPr>
        <p:spPr>
          <a:xfrm>
            <a:off x="358775" y="8190764"/>
            <a:ext cx="6408000" cy="4194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lvl="1">
              <a:lnSpc>
                <a:spcPct val="150000"/>
              </a:lnSpc>
            </a:pPr>
            <a:r>
              <a:rPr lang="en-US" altLang="ja-JP" sz="1600" b="1" u="sng" dirty="0">
                <a:latin typeface="+mn-ea"/>
              </a:rPr>
              <a:t>A</a:t>
            </a:r>
            <a:r>
              <a:rPr lang="ja-JP" altLang="en-US" sz="1600" b="1" u="sng">
                <a:latin typeface="+mn-ea"/>
              </a:rPr>
              <a:t>４．担当部署や上司 に相談しましょう。</a:t>
            </a:r>
            <a:endParaRPr lang="en-US" altLang="ja-JP" sz="1600" dirty="0"/>
          </a:p>
        </p:txBody>
      </p: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09FFF3D3-D930-4C82-9C89-0D460F1A79C2}"/>
              </a:ext>
            </a:extLst>
          </p:cNvPr>
          <p:cNvGrpSpPr/>
          <p:nvPr/>
        </p:nvGrpSpPr>
        <p:grpSpPr>
          <a:xfrm>
            <a:off x="358775" y="7696549"/>
            <a:ext cx="6408000" cy="472110"/>
            <a:chOff x="900113" y="1860978"/>
            <a:chExt cx="6408000" cy="472110"/>
          </a:xfrm>
        </p:grpSpPr>
        <p:sp>
          <p:nvSpPr>
            <p:cNvPr id="13" name="テキスト ボックス 12">
              <a:extLst>
                <a:ext uri="{FF2B5EF4-FFF2-40B4-BE49-F238E27FC236}">
                  <a16:creationId xmlns:a16="http://schemas.microsoft.com/office/drawing/2014/main" id="{139636F3-9674-6C12-DEE6-B972EC2B53CD}"/>
                </a:ext>
              </a:extLst>
            </p:cNvPr>
            <p:cNvSpPr txBox="1"/>
            <p:nvPr/>
          </p:nvSpPr>
          <p:spPr>
            <a:xfrm>
              <a:off x="900113" y="1932978"/>
              <a:ext cx="64080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80000"/>
              <a:r>
                <a:rPr lang="en-US" altLang="ja-JP" sz="2000" dirty="0">
                  <a:latin typeface="HGP創英角ｺﾞｼｯｸUB" panose="020B0A00000000000000" pitchFamily="50" charset="-128"/>
                  <a:ea typeface="HGP創英角ｺﾞｼｯｸUB" panose="020B0A00000000000000" pitchFamily="50" charset="-128"/>
                </a:rPr>
                <a:t>Q4</a:t>
              </a:r>
              <a:r>
                <a:rPr lang="ja-JP" altLang="en-US" sz="2000">
                  <a:latin typeface="HGP創英角ｺﾞｼｯｸUB" panose="020B0A00000000000000" pitchFamily="50" charset="-128"/>
                  <a:ea typeface="HGP創英角ｺﾞｼｯｸUB" panose="020B0A00000000000000" pitchFamily="50" charset="-128"/>
                </a:rPr>
                <a:t> ．疑問や相談したい事があったら</a:t>
              </a:r>
              <a:r>
                <a:rPr lang="en-US" altLang="ja-JP" sz="2000" dirty="0">
                  <a:latin typeface="HGP創英角ｺﾞｼｯｸUB" panose="020B0A00000000000000" pitchFamily="50" charset="-128"/>
                  <a:ea typeface="HGP創英角ｺﾞｼｯｸUB" panose="020B0A00000000000000" pitchFamily="50" charset="-128"/>
                </a:rPr>
                <a:t>…</a:t>
              </a:r>
            </a:p>
          </p:txBody>
        </p:sp>
        <p:sp>
          <p:nvSpPr>
            <p:cNvPr id="14" name="正方形/長方形 13">
              <a:extLst>
                <a:ext uri="{FF2B5EF4-FFF2-40B4-BE49-F238E27FC236}">
                  <a16:creationId xmlns:a16="http://schemas.microsoft.com/office/drawing/2014/main" id="{00586CB3-3DCC-40F3-1FB7-F210475ADD42}"/>
                </a:ext>
              </a:extLst>
            </p:cNvPr>
            <p:cNvSpPr/>
            <p:nvPr/>
          </p:nvSpPr>
          <p:spPr bwMode="auto">
            <a:xfrm>
              <a:off x="900113" y="1860978"/>
              <a:ext cx="180000" cy="432000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57150">
              <a:noFill/>
              <a:round/>
              <a:headEnd/>
              <a:tailEnd type="triangle" w="med" len="sm"/>
            </a:ln>
          </p:spPr>
          <p:txBody>
            <a:bodyPr lIns="68415" tIns="34208" rIns="68415" bIns="34208"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正方形/長方形 14">
              <a:extLst>
                <a:ext uri="{FF2B5EF4-FFF2-40B4-BE49-F238E27FC236}">
                  <a16:creationId xmlns:a16="http://schemas.microsoft.com/office/drawing/2014/main" id="{5955790B-FE36-715B-F8E3-30C53663EC07}"/>
                </a:ext>
              </a:extLst>
            </p:cNvPr>
            <p:cNvSpPr/>
            <p:nvPr/>
          </p:nvSpPr>
          <p:spPr bwMode="auto">
            <a:xfrm>
              <a:off x="900113" y="1860978"/>
              <a:ext cx="6300787" cy="56099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57150">
              <a:noFill/>
              <a:round/>
              <a:headEnd/>
              <a:tailEnd type="triangle" w="med" len="sm"/>
            </a:ln>
          </p:spPr>
          <p:txBody>
            <a:bodyPr lIns="68415" tIns="34208" rIns="68415" bIns="34208"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ADA39E5-C1C6-6915-F210-9A6BBA979222}"/>
              </a:ext>
            </a:extLst>
          </p:cNvPr>
          <p:cNvSpPr txBox="1"/>
          <p:nvPr/>
        </p:nvSpPr>
        <p:spPr>
          <a:xfrm>
            <a:off x="358775" y="1212715"/>
            <a:ext cx="6408000" cy="4039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lvl="1">
              <a:lnSpc>
                <a:spcPct val="150000"/>
              </a:lnSpc>
            </a:pPr>
            <a:r>
              <a:rPr lang="en-US" altLang="ja-JP" sz="1600" b="1" u="sng" dirty="0">
                <a:latin typeface="+mn-ea"/>
              </a:rPr>
              <a:t>A</a:t>
            </a:r>
            <a:r>
              <a:rPr lang="ja-JP" altLang="en-US" sz="1600" b="1" u="sng">
                <a:latin typeface="+mn-ea"/>
              </a:rPr>
              <a:t>３．条件を満たしていれば、以下の支援が受けられます。</a:t>
            </a:r>
            <a:endParaRPr lang="en-US" altLang="ja-JP" sz="1600" b="1" u="sng" dirty="0">
              <a:latin typeface="+mn-ea"/>
            </a:endParaRPr>
          </a:p>
        </p:txBody>
      </p: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14901760-8973-72FF-68AD-AD00DB4A860E}"/>
              </a:ext>
            </a:extLst>
          </p:cNvPr>
          <p:cNvGrpSpPr/>
          <p:nvPr/>
        </p:nvGrpSpPr>
        <p:grpSpPr>
          <a:xfrm>
            <a:off x="358775" y="347439"/>
            <a:ext cx="6408000" cy="779886"/>
            <a:chOff x="900113" y="1860978"/>
            <a:chExt cx="6408000" cy="779886"/>
          </a:xfrm>
        </p:grpSpPr>
        <p:sp>
          <p:nvSpPr>
            <p:cNvPr id="18" name="テキスト ボックス 17">
              <a:extLst>
                <a:ext uri="{FF2B5EF4-FFF2-40B4-BE49-F238E27FC236}">
                  <a16:creationId xmlns:a16="http://schemas.microsoft.com/office/drawing/2014/main" id="{2D0EF246-929C-291A-DFC5-B13D9616A9F6}"/>
                </a:ext>
              </a:extLst>
            </p:cNvPr>
            <p:cNvSpPr txBox="1"/>
            <p:nvPr/>
          </p:nvSpPr>
          <p:spPr>
            <a:xfrm>
              <a:off x="900113" y="1932978"/>
              <a:ext cx="64080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180000"/>
              <a:r>
                <a:rPr lang="en-US" altLang="ja-JP" sz="2000" dirty="0">
                  <a:latin typeface="HGP創英角ｺﾞｼｯｸUB" panose="020B0A00000000000000" pitchFamily="50" charset="-128"/>
                  <a:ea typeface="HGP創英角ｺﾞｼｯｸUB" panose="020B0A00000000000000" pitchFamily="50" charset="-128"/>
                </a:rPr>
                <a:t>Q</a:t>
              </a:r>
              <a:r>
                <a:rPr lang="ja-JP" altLang="en-US" sz="2000">
                  <a:latin typeface="HGP創英角ｺﾞｼｯｸUB" panose="020B0A00000000000000" pitchFamily="50" charset="-128"/>
                  <a:ea typeface="HGP創英角ｺﾞｼｯｸUB" panose="020B0A00000000000000" pitchFamily="50" charset="-128"/>
                </a:rPr>
                <a:t>３．産前産後休業、育児休業等をする時に、</a:t>
              </a:r>
              <a:endParaRPr lang="en-US" altLang="ja-JP" sz="20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</a:endParaRPr>
            </a:p>
            <a:p>
              <a:pPr marL="720000"/>
              <a:r>
                <a:rPr lang="ja-JP" altLang="en-US" sz="2000">
                  <a:latin typeface="HGP創英角ｺﾞｼｯｸUB" panose="020B0A00000000000000" pitchFamily="50" charset="-128"/>
                  <a:ea typeface="HGP創英角ｺﾞｼｯｸUB" panose="020B0A00000000000000" pitchFamily="50" charset="-128"/>
                </a:rPr>
                <a:t>支援策はありますか？</a:t>
              </a:r>
              <a:endParaRPr lang="en-US" altLang="ja-JP" sz="2000" dirty="0">
                <a:latin typeface="HGP創英角ｺﾞｼｯｸUB" panose="020B0A00000000000000" pitchFamily="50" charset="-128"/>
                <a:ea typeface="HGP創英角ｺﾞｼｯｸUB" panose="020B0A00000000000000" pitchFamily="50" charset="-128"/>
              </a:endParaRPr>
            </a:p>
          </p:txBody>
        </p:sp>
        <p:sp>
          <p:nvSpPr>
            <p:cNvPr id="19" name="正方形/長方形 18">
              <a:extLst>
                <a:ext uri="{FF2B5EF4-FFF2-40B4-BE49-F238E27FC236}">
                  <a16:creationId xmlns:a16="http://schemas.microsoft.com/office/drawing/2014/main" id="{DA6BD117-BBE0-3856-057F-C5433B48C790}"/>
                </a:ext>
              </a:extLst>
            </p:cNvPr>
            <p:cNvSpPr/>
            <p:nvPr/>
          </p:nvSpPr>
          <p:spPr bwMode="auto">
            <a:xfrm>
              <a:off x="900113" y="1860978"/>
              <a:ext cx="180000" cy="756000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57150">
              <a:noFill/>
              <a:round/>
              <a:headEnd/>
              <a:tailEnd type="triangle" w="med" len="sm"/>
            </a:ln>
          </p:spPr>
          <p:txBody>
            <a:bodyPr lIns="68415" tIns="34208" rIns="68415" bIns="34208"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正方形/長方形 20">
              <a:extLst>
                <a:ext uri="{FF2B5EF4-FFF2-40B4-BE49-F238E27FC236}">
                  <a16:creationId xmlns:a16="http://schemas.microsoft.com/office/drawing/2014/main" id="{0C06E4EA-9F6A-D60A-44A8-D727853F9AE2}"/>
                </a:ext>
              </a:extLst>
            </p:cNvPr>
            <p:cNvSpPr/>
            <p:nvPr/>
          </p:nvSpPr>
          <p:spPr bwMode="auto">
            <a:xfrm>
              <a:off x="900113" y="1860978"/>
              <a:ext cx="6300787" cy="56099"/>
            </a:xfrm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 w="57150">
              <a:noFill/>
              <a:round/>
              <a:headEnd/>
              <a:tailEnd type="triangle" w="med" len="sm"/>
            </a:ln>
          </p:spPr>
          <p:txBody>
            <a:bodyPr lIns="68415" tIns="34208" rIns="68415" bIns="34208"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35A90438-07D6-4BFB-000D-C06B67DF9D7B}"/>
              </a:ext>
            </a:extLst>
          </p:cNvPr>
          <p:cNvSpPr txBox="1"/>
          <p:nvPr/>
        </p:nvSpPr>
        <p:spPr>
          <a:xfrm>
            <a:off x="358775" y="5629994"/>
            <a:ext cx="6408000" cy="176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12000" lvl="1" algn="just">
              <a:lnSpc>
                <a:spcPts val="2200"/>
              </a:lnSpc>
            </a:pPr>
            <a:r>
              <a:rPr lang="ja-JP" altLang="en-US" sz="1600">
                <a:latin typeface="+mn-ea"/>
              </a:rPr>
              <a:t>■</a:t>
            </a:r>
            <a:r>
              <a:rPr lang="ja-JP" altLang="en-US" sz="1600" b="1">
                <a:latin typeface="+mn-ea"/>
              </a:rPr>
              <a:t>産前産後休業期間中の社会保険料の免除</a:t>
            </a:r>
            <a:endParaRPr lang="en-US" altLang="ja-JP" sz="1600" dirty="0">
              <a:latin typeface="+mn-ea"/>
            </a:endParaRPr>
          </a:p>
          <a:p>
            <a:pPr marL="828000" lvl="1" algn="just"/>
            <a:r>
              <a:rPr lang="ja-JP" altLang="en-US" sz="1400">
                <a:latin typeface="+mn-ea"/>
              </a:rPr>
              <a:t>産前産後休業期間中についても育児休業期間と同様、社会保険料が免除されます。</a:t>
            </a:r>
            <a:endParaRPr lang="en-US" altLang="ja-JP" sz="1400" dirty="0">
              <a:latin typeface="+mn-ea"/>
            </a:endParaRPr>
          </a:p>
          <a:p>
            <a:pPr marL="828000" lvl="1" algn="just"/>
            <a:endParaRPr lang="en-US" altLang="ja-JP" sz="1400" b="1" dirty="0">
              <a:latin typeface="+mn-ea"/>
            </a:endParaRPr>
          </a:p>
          <a:p>
            <a:pPr marL="612000" lvl="1" algn="just">
              <a:lnSpc>
                <a:spcPts val="2200"/>
              </a:lnSpc>
            </a:pPr>
            <a:r>
              <a:rPr lang="ja-JP" altLang="en-US" sz="1600" b="1">
                <a:latin typeface="+mn-ea"/>
              </a:rPr>
              <a:t>■出産手当金</a:t>
            </a:r>
            <a:endParaRPr lang="en-US" altLang="ja-JP" sz="1600" dirty="0">
              <a:latin typeface="+mn-ea"/>
            </a:endParaRPr>
          </a:p>
          <a:p>
            <a:pPr marL="828000" lvl="1" algn="just"/>
            <a:r>
              <a:rPr lang="ja-JP" altLang="en-US" sz="1400">
                <a:latin typeface="+mn-ea"/>
              </a:rPr>
              <a:t>出産日以前４２日から出産日後５６日までの間、欠勤１日について、健康保険から賃金の３分の２相当額が支給されます。</a:t>
            </a:r>
            <a:endParaRPr lang="en-US" altLang="ja-JP" sz="1400" dirty="0">
              <a:latin typeface="+mn-ea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BCE5D54B-7A31-099E-DCCD-CEBCEA85D327}"/>
              </a:ext>
            </a:extLst>
          </p:cNvPr>
          <p:cNvSpPr txBox="1"/>
          <p:nvPr/>
        </p:nvSpPr>
        <p:spPr>
          <a:xfrm>
            <a:off x="358775" y="8644414"/>
            <a:ext cx="6408000" cy="17262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12000" lvl="1">
              <a:lnSpc>
                <a:spcPts val="2600"/>
              </a:lnSpc>
            </a:pPr>
            <a:r>
              <a:rPr lang="ja-JP" altLang="en-US" sz="1600" b="1"/>
              <a:t>担当部署はこちら</a:t>
            </a:r>
            <a:endParaRPr lang="en-US" altLang="ja-JP" sz="1600" b="1" dirty="0"/>
          </a:p>
          <a:p>
            <a:pPr marL="612000" lvl="1">
              <a:lnSpc>
                <a:spcPts val="2600"/>
              </a:lnSpc>
            </a:pPr>
            <a:r>
              <a:rPr lang="ja-JP" altLang="en-US" sz="1600" b="1"/>
              <a:t>　　</a:t>
            </a:r>
            <a:r>
              <a:rPr lang="ja-JP" altLang="en-US" sz="1600"/>
              <a:t>　　○○部○○課</a:t>
            </a:r>
            <a:endParaRPr lang="en-US" altLang="ja-JP" sz="1600" dirty="0"/>
          </a:p>
          <a:p>
            <a:pPr marL="612000" lvl="1">
              <a:lnSpc>
                <a:spcPts val="2600"/>
              </a:lnSpc>
            </a:pPr>
            <a:r>
              <a:rPr lang="ja-JP" altLang="en-US" sz="1600"/>
              <a:t>　　　　　　　担当：△△、□□</a:t>
            </a:r>
            <a:endParaRPr lang="en-US" altLang="ja-JP" sz="1600" dirty="0"/>
          </a:p>
          <a:p>
            <a:pPr marL="612000" lvl="1">
              <a:lnSpc>
                <a:spcPts val="2600"/>
              </a:lnSpc>
            </a:pPr>
            <a:r>
              <a:rPr lang="ja-JP" altLang="en-US" sz="1600"/>
              <a:t>　　　　　　　ＴＥＬ：○○－○○○○－○○○○（内線○○）</a:t>
            </a:r>
            <a:endParaRPr lang="en-US" altLang="ja-JP" sz="1600" dirty="0"/>
          </a:p>
          <a:p>
            <a:pPr marL="612000" lvl="1">
              <a:lnSpc>
                <a:spcPts val="2600"/>
              </a:lnSpc>
            </a:pPr>
            <a:r>
              <a:rPr lang="ja-JP" altLang="en-US" sz="1600"/>
              <a:t>　　　　　　　ＦＡＸ： ○○－○○○○－○○○○</a:t>
            </a:r>
            <a:endParaRPr lang="en-US" altLang="ja-JP" sz="1600" dirty="0"/>
          </a:p>
        </p:txBody>
      </p:sp>
      <p:pic>
        <p:nvPicPr>
          <p:cNvPr id="30" name="図 29" descr="挿絵, 線画 が含まれている画像&#10;&#10;自動的に生成された説明">
            <a:extLst>
              <a:ext uri="{FF2B5EF4-FFF2-40B4-BE49-F238E27FC236}">
                <a16:creationId xmlns:a16="http://schemas.microsoft.com/office/drawing/2014/main" id="{0C60B8E5-7283-7F12-67BB-2E34C0A1CCD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2037" y="8139328"/>
            <a:ext cx="883660" cy="127870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57150">
          <a:solidFill>
            <a:srgbClr val="876B1B"/>
          </a:solidFill>
          <a:round/>
          <a:headEnd/>
          <a:tailEnd type="triangle" w="med" len="sm"/>
        </a:ln>
      </a:spPr>
      <a:bodyPr lIns="68415" tIns="34208" rIns="68415" bIns="34208"/>
      <a:lstStyle>
        <a:defPPr>
          <a:defRPr/>
        </a:defPPr>
      </a:lst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Words>871</Words>
  <PresentationFormat>ユーザー設定</PresentationFormat>
  <Paragraphs>67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HGP創英角ｺﾞｼｯｸUB</vt:lpstr>
      <vt:lpstr>HGSｺﾞｼｯｸM</vt:lpstr>
      <vt:lpstr>HGSSoeiKakugothicUB</vt:lpstr>
      <vt:lpstr>Arial</vt:lpstr>
      <vt:lpstr>Calibri</vt:lpstr>
      <vt:lpstr>Wingdings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