
<file path=[Content_Types].xml><?xml version="1.0" encoding="utf-8"?>
<Types xmlns="http://schemas.openxmlformats.org/package/2006/content-types">
  <Default ContentType="image/jpeg" Extension="jpeg"/>
  <Default ContentType="image/jpeg" Extension="jp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1" r:id="rId2"/>
  </p:sldIdLst>
  <p:sldSz cx="7559675" cy="10691813"/>
  <p:notesSz cx="6735763" cy="9866313"/>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4" pos="226" userDrawn="1">
          <p15:clr>
            <a:srgbClr val="A4A3A4"/>
          </p15:clr>
        </p15:guide>
        <p15:guide id="5" pos="4536" userDrawn="1">
          <p15:clr>
            <a:srgbClr val="A4A3A4"/>
          </p15:clr>
        </p15:guide>
        <p15:guide id="6" orient="horz" pos="215" userDrawn="1">
          <p15:clr>
            <a:srgbClr val="A4A3A4"/>
          </p15:clr>
        </p15:guide>
        <p15:guide id="7" orient="horz" pos="6520" userDrawn="1">
          <p15:clr>
            <a:srgbClr val="A4A3A4"/>
          </p15:clr>
        </p15:guide>
        <p15:guide id="8" pos="567" userDrawn="1">
          <p15:clr>
            <a:srgbClr val="A4A3A4"/>
          </p15:clr>
        </p15:guide>
        <p15:guide id="9" pos="4195" userDrawn="1">
          <p15:clr>
            <a:srgbClr val="A4A3A4"/>
          </p15:clr>
        </p15:guide>
        <p15:guide id="10" pos="748"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8AA"/>
    <a:srgbClr val="007DD6"/>
    <a:srgbClr val="B9EDFF"/>
    <a:srgbClr val="EFFBFF"/>
    <a:srgbClr val="D1F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98"/>
    <p:restoredTop sz="96904" autoAdjust="0"/>
  </p:normalViewPr>
  <p:slideViewPr>
    <p:cSldViewPr snapToGrid="0">
      <p:cViewPr>
        <p:scale>
          <a:sx n="100" d="100"/>
          <a:sy n="100" d="100"/>
        </p:scale>
        <p:origin x="4144" y="408"/>
      </p:cViewPr>
      <p:guideLst>
        <p:guide orient="horz" pos="3368"/>
        <p:guide pos="2381"/>
        <p:guide pos="226"/>
        <p:guide pos="4536"/>
        <p:guide orient="horz" pos="215"/>
        <p:guide orient="horz" pos="6520"/>
        <p:guide pos="567"/>
        <p:guide pos="4195"/>
        <p:guide pos="748"/>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9" d="100"/>
          <a:sy n="89" d="100"/>
        </p:scale>
        <p:origin x="4520" y="176"/>
      </p:cViewPr>
      <p:guideLst>
        <p:guide orient="horz" pos="3107"/>
        <p:guide pos="2121"/>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0" cy="493316"/>
          </a:xfrm>
          <a:prstGeom prst="rect">
            <a:avLst/>
          </a:prstGeom>
        </p:spPr>
        <p:txBody>
          <a:bodyPr vert="horz" lIns="94848" tIns="47424" rIns="94848" bIns="47424"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1"/>
            <a:ext cx="2918830" cy="493316"/>
          </a:xfrm>
          <a:prstGeom prst="rect">
            <a:avLst/>
          </a:prstGeom>
        </p:spPr>
        <p:txBody>
          <a:bodyPr vert="horz" lIns="94848" tIns="47424" rIns="94848" bIns="47424" rtlCol="0"/>
          <a:lstStyle>
            <a:lvl1pPr algn="r">
              <a:defRPr sz="1200"/>
            </a:lvl1pPr>
          </a:lstStyle>
          <a:p>
            <a:fld id="{16B17AE3-4726-4B77-9012-D206F9A79D7C}" type="datetimeFigureOut">
              <a:rPr kumimoji="1" lang="ja-JP" altLang="en-US" smtClean="0"/>
              <a:pPr/>
              <a:t>2024/8/17</a:t>
            </a:fld>
            <a:endParaRPr kumimoji="1" lang="ja-JP" altLang="en-US"/>
          </a:p>
        </p:txBody>
      </p:sp>
      <p:sp>
        <p:nvSpPr>
          <p:cNvPr id="4" name="スライド イメージ プレースホルダ 3"/>
          <p:cNvSpPr>
            <a:spLocks noGrp="1" noRot="1" noChangeAspect="1"/>
          </p:cNvSpPr>
          <p:nvPr>
            <p:ph type="sldImg" idx="2"/>
          </p:nvPr>
        </p:nvSpPr>
        <p:spPr>
          <a:xfrm>
            <a:off x="2062163" y="741363"/>
            <a:ext cx="2611437" cy="3697287"/>
          </a:xfrm>
          <a:prstGeom prst="rect">
            <a:avLst/>
          </a:prstGeom>
          <a:noFill/>
          <a:ln w="12700">
            <a:solidFill>
              <a:prstClr val="black"/>
            </a:solidFill>
          </a:ln>
        </p:spPr>
        <p:txBody>
          <a:bodyPr vert="horz" lIns="94848" tIns="47424" rIns="94848" bIns="47424"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4848" tIns="47424" rIns="94848" bIns="4742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6"/>
            <a:ext cx="2918830" cy="493316"/>
          </a:xfrm>
          <a:prstGeom prst="rect">
            <a:avLst/>
          </a:prstGeom>
        </p:spPr>
        <p:txBody>
          <a:bodyPr vert="horz" lIns="94848" tIns="47424" rIns="94848" bIns="4742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6"/>
            <a:ext cx="2918830" cy="493316"/>
          </a:xfrm>
          <a:prstGeom prst="rect">
            <a:avLst/>
          </a:prstGeom>
        </p:spPr>
        <p:txBody>
          <a:bodyPr vert="horz" lIns="94848" tIns="47424" rIns="94848" bIns="47424"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585054721"/>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1</a:t>
            </a:fld>
            <a:endParaRPr kumimoji="1" lang="ja-JP" altLang="en-US"/>
          </a:p>
        </p:txBody>
      </p:sp>
    </p:spTree>
    <p:extLst>
      <p:ext uri="{BB962C8B-B14F-4D97-AF65-F5344CB8AC3E}">
        <p14:creationId xmlns:p14="http://schemas.microsoft.com/office/powerpoint/2010/main" val="410619180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252983" y="60935"/>
            <a:ext cx="1178131" cy="348406"/>
          </a:xfrm>
          <a:prstGeom prst="rect">
            <a:avLst/>
          </a:prstGeom>
          <a:ln>
            <a:solidFill>
              <a:srgbClr val="C00000"/>
            </a:solidFill>
          </a:ln>
        </p:spPr>
        <p:txBody>
          <a:bodyPr/>
          <a:lstStyle>
            <a:lvl1pPr algn="ctr">
              <a:defRPr b="1">
                <a:solidFill>
                  <a:srgbClr val="C00000"/>
                </a:solidFill>
              </a:defRPr>
            </a:lvl1pPr>
          </a:lstStyle>
          <a:p>
            <a:r>
              <a:rPr lang="ja-JP" altLang="en-US"/>
              <a:t>プラン案</a:t>
            </a:r>
            <a:endParaRPr lang="ja-JP" altLang="en-US" dirty="0"/>
          </a:p>
        </p:txBody>
      </p:sp>
      <p:sp>
        <p:nvSpPr>
          <p:cNvPr id="6" name="スライド番号プレースホルダ 5"/>
          <p:cNvSpPr>
            <a:spLocks noGrp="1"/>
          </p:cNvSpPr>
          <p:nvPr>
            <p:ph type="sldNum" sz="quarter" idx="12"/>
          </p:nvPr>
        </p:nvSpPr>
        <p:spPr>
          <a:xfrm>
            <a:off x="3224209" y="10242281"/>
            <a:ext cx="1763924" cy="258358"/>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4"/>
            <a:ext cx="1700927" cy="9122691"/>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77984" y="428174"/>
            <a:ext cx="4976786" cy="9122691"/>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3" y="6870482"/>
            <a:ext cx="6425724" cy="2123513"/>
          </a:xfrm>
          <a:prstGeom prst="rect">
            <a:avLst/>
          </a:prstGeom>
        </p:spPr>
        <p:txBody>
          <a:bodyPr anchor="t"/>
          <a:lstStyle>
            <a:lvl1pPr algn="l">
              <a:defRPr sz="4317"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97163" y="4531650"/>
            <a:ext cx="6425724" cy="2338834"/>
          </a:xfrm>
        </p:spPr>
        <p:txBody>
          <a:bodyPr anchor="b"/>
          <a:lstStyle>
            <a:lvl1pPr marL="0" indent="0">
              <a:buNone/>
              <a:defRPr sz="2159">
                <a:solidFill>
                  <a:schemeClr val="tx1">
                    <a:tint val="75000"/>
                  </a:schemeClr>
                </a:solidFill>
              </a:defRPr>
            </a:lvl1pPr>
            <a:lvl2pPr marL="493433" indent="0">
              <a:buNone/>
              <a:defRPr sz="1943">
                <a:solidFill>
                  <a:schemeClr val="tx1">
                    <a:tint val="75000"/>
                  </a:schemeClr>
                </a:solidFill>
              </a:defRPr>
            </a:lvl2pPr>
            <a:lvl3pPr marL="986867" indent="0">
              <a:buNone/>
              <a:defRPr sz="1727">
                <a:solidFill>
                  <a:schemeClr val="tx1">
                    <a:tint val="75000"/>
                  </a:schemeClr>
                </a:solidFill>
              </a:defRPr>
            </a:lvl3pPr>
            <a:lvl4pPr marL="1480302" indent="0">
              <a:buNone/>
              <a:defRPr sz="1511">
                <a:solidFill>
                  <a:schemeClr val="tx1">
                    <a:tint val="75000"/>
                  </a:schemeClr>
                </a:solidFill>
              </a:defRPr>
            </a:lvl4pPr>
            <a:lvl5pPr marL="1973735" indent="0">
              <a:buNone/>
              <a:defRPr sz="1511">
                <a:solidFill>
                  <a:schemeClr val="tx1">
                    <a:tint val="75000"/>
                  </a:schemeClr>
                </a:solidFill>
              </a:defRPr>
            </a:lvl5pPr>
            <a:lvl6pPr marL="2467169" indent="0">
              <a:buNone/>
              <a:defRPr sz="1511">
                <a:solidFill>
                  <a:schemeClr val="tx1">
                    <a:tint val="75000"/>
                  </a:schemeClr>
                </a:solidFill>
              </a:defRPr>
            </a:lvl6pPr>
            <a:lvl7pPr marL="2960602" indent="0">
              <a:buNone/>
              <a:defRPr sz="1511">
                <a:solidFill>
                  <a:schemeClr val="tx1">
                    <a:tint val="75000"/>
                  </a:schemeClr>
                </a:solidFill>
              </a:defRPr>
            </a:lvl7pPr>
            <a:lvl8pPr marL="3454037" indent="0">
              <a:buNone/>
              <a:defRPr sz="1511">
                <a:solidFill>
                  <a:schemeClr val="tx1">
                    <a:tint val="75000"/>
                  </a:schemeClr>
                </a:solidFill>
              </a:defRPr>
            </a:lvl8pPr>
            <a:lvl9pPr marL="3947471" indent="0">
              <a:buNone/>
              <a:defRPr sz="151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77984"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842835"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77986" y="2393287"/>
            <a:ext cx="3340169"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77986" y="3390694"/>
            <a:ext cx="3340169"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0214" y="2393287"/>
            <a:ext cx="3341481"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840214" y="3390694"/>
            <a:ext cx="3341481"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8" name="フッター プレースホルダ 7"/>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4" name="フッター プレースホルダ 3"/>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3" name="フッター プレースホルダ 2"/>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6" y="425693"/>
            <a:ext cx="2487081" cy="1811669"/>
          </a:xfrm>
          <a:prstGeom prst="rect">
            <a:avLst/>
          </a:prstGeom>
        </p:spPr>
        <p:txBody>
          <a:bodyPr anchor="b"/>
          <a:lstStyle>
            <a:lvl1pPr algn="l">
              <a:defRPr sz="2159" b="1"/>
            </a:lvl1pPr>
          </a:lstStyle>
          <a:p>
            <a:r>
              <a:rPr kumimoji="1" lang="ja-JP" altLang="en-US"/>
              <a:t>マスタ タイトルの書式設定</a:t>
            </a:r>
          </a:p>
        </p:txBody>
      </p:sp>
      <p:sp>
        <p:nvSpPr>
          <p:cNvPr id="3" name="コンテンツ プレースホルダ 2"/>
          <p:cNvSpPr>
            <a:spLocks noGrp="1"/>
          </p:cNvSpPr>
          <p:nvPr>
            <p:ph idx="1"/>
          </p:nvPr>
        </p:nvSpPr>
        <p:spPr>
          <a:xfrm>
            <a:off x="2955625" y="425697"/>
            <a:ext cx="4226069" cy="9125167"/>
          </a:xfrm>
        </p:spPr>
        <p:txBody>
          <a:bodyPr/>
          <a:lstStyle>
            <a:lvl1pPr>
              <a:defRPr sz="3453"/>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7986" y="2237363"/>
            <a:ext cx="2487081" cy="7313498"/>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69"/>
            <a:ext cx="4535805" cy="883561"/>
          </a:xfrm>
          <a:prstGeom prst="rect">
            <a:avLst/>
          </a:prstGeom>
        </p:spPr>
        <p:txBody>
          <a:bodyPr anchor="b"/>
          <a:lstStyle>
            <a:lvl1pPr algn="l">
              <a:defRPr sz="2159" b="1"/>
            </a:lvl1pPr>
          </a:lstStyle>
          <a:p>
            <a:r>
              <a:rPr kumimoji="1" lang="ja-JP" altLang="en-US"/>
              <a:t>マスタ タイトルの書式設定</a:t>
            </a:r>
          </a:p>
        </p:txBody>
      </p:sp>
      <p:sp>
        <p:nvSpPr>
          <p:cNvPr id="3" name="図プレースホルダ 2"/>
          <p:cNvSpPr>
            <a:spLocks noGrp="1"/>
          </p:cNvSpPr>
          <p:nvPr>
            <p:ph type="pic" idx="1"/>
          </p:nvPr>
        </p:nvSpPr>
        <p:spPr>
          <a:xfrm>
            <a:off x="1481749" y="955334"/>
            <a:ext cx="4535805" cy="6415088"/>
          </a:xfrm>
        </p:spPr>
        <p:txBody>
          <a:bodyPr/>
          <a:lstStyle>
            <a:lvl1pPr marL="0" indent="0">
              <a:buNone/>
              <a:defRPr sz="3453"/>
            </a:lvl1pPr>
            <a:lvl2pPr marL="493433" indent="0">
              <a:buNone/>
              <a:defRPr sz="3022"/>
            </a:lvl2pPr>
            <a:lvl3pPr marL="986867" indent="0">
              <a:buNone/>
              <a:defRPr sz="2590"/>
            </a:lvl3pPr>
            <a:lvl4pPr marL="1480302" indent="0">
              <a:buNone/>
              <a:defRPr sz="2159"/>
            </a:lvl4pPr>
            <a:lvl5pPr marL="1973735" indent="0">
              <a:buNone/>
              <a:defRPr sz="2159"/>
            </a:lvl5pPr>
            <a:lvl6pPr marL="2467169" indent="0">
              <a:buNone/>
              <a:defRPr sz="2159"/>
            </a:lvl6pPr>
            <a:lvl7pPr marL="2960602" indent="0">
              <a:buNone/>
              <a:defRPr sz="2159"/>
            </a:lvl7pPr>
            <a:lvl8pPr marL="3454037" indent="0">
              <a:buNone/>
              <a:defRPr sz="2159"/>
            </a:lvl8pPr>
            <a:lvl9pPr marL="3947471" indent="0">
              <a:buNone/>
              <a:defRPr sz="2159"/>
            </a:lvl9pPr>
          </a:lstStyle>
          <a:p>
            <a:endParaRPr kumimoji="1" lang="ja-JP" altLang="en-US"/>
          </a:p>
        </p:txBody>
      </p:sp>
      <p:sp>
        <p:nvSpPr>
          <p:cNvPr id="4" name="テキスト プレースホルダ 3"/>
          <p:cNvSpPr>
            <a:spLocks noGrp="1"/>
          </p:cNvSpPr>
          <p:nvPr>
            <p:ph type="body" sz="half" idx="2"/>
          </p:nvPr>
        </p:nvSpPr>
        <p:spPr>
          <a:xfrm>
            <a:off x="1481749" y="8367830"/>
            <a:ext cx="4535805" cy="1254802"/>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77984" y="682701"/>
            <a:ext cx="6803708" cy="8868164"/>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3127170" y="10397718"/>
            <a:ext cx="1763924" cy="294095"/>
          </a:xfrm>
          <a:prstGeom prst="rect">
            <a:avLst/>
          </a:prstGeom>
        </p:spPr>
        <p:txBody>
          <a:bodyPr vert="horz" lIns="91440" tIns="45720" rIns="91440" bIns="45720" rtlCol="0" anchor="ctr"/>
          <a:lstStyle>
            <a:lvl1pPr algn="ctr">
              <a:defRPr sz="1295">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6867" rtl="0" eaLnBrk="1" latinLnBrk="0" hangingPunct="1">
        <a:spcBef>
          <a:spcPct val="0"/>
        </a:spcBef>
        <a:buNone/>
        <a:defRPr kumimoji="1" sz="4748" kern="1200">
          <a:solidFill>
            <a:schemeClr val="tx1"/>
          </a:solidFill>
          <a:latin typeface="+mj-lt"/>
          <a:ea typeface="+mj-ea"/>
          <a:cs typeface="+mj-cs"/>
        </a:defRPr>
      </a:lvl1pPr>
    </p:titleStyle>
    <p:bodyStyle>
      <a:lvl1pPr marL="370075" indent="-370075" algn="l" defTabSz="986867" rtl="0" eaLnBrk="1" latinLnBrk="0" hangingPunct="1">
        <a:spcBef>
          <a:spcPct val="20000"/>
        </a:spcBef>
        <a:buFont typeface="Arial" pitchFamily="34" charset="0"/>
        <a:buChar char="•"/>
        <a:defRPr kumimoji="1" sz="1295" kern="1200">
          <a:solidFill>
            <a:schemeClr val="tx1"/>
          </a:solidFill>
          <a:latin typeface="+mn-lt"/>
          <a:ea typeface="+mn-ea"/>
          <a:cs typeface="+mn-cs"/>
        </a:defRPr>
      </a:lvl1pPr>
      <a:lvl2pPr marL="801830" indent="-308397" algn="l" defTabSz="986867" rtl="0" eaLnBrk="1" latinLnBrk="0" hangingPunct="1">
        <a:spcBef>
          <a:spcPct val="20000"/>
        </a:spcBef>
        <a:buFont typeface="Arial" pitchFamily="34" charset="0"/>
        <a:buChar char="–"/>
        <a:defRPr kumimoji="1" sz="1187" kern="1200">
          <a:solidFill>
            <a:schemeClr val="tx1"/>
          </a:solidFill>
          <a:latin typeface="+mn-lt"/>
          <a:ea typeface="+mn-ea"/>
          <a:cs typeface="+mn-cs"/>
        </a:defRPr>
      </a:lvl2pPr>
      <a:lvl3pPr marL="1233585" indent="-246717" algn="l" defTabSz="986867" rtl="0" eaLnBrk="1" latinLnBrk="0" hangingPunct="1">
        <a:spcBef>
          <a:spcPct val="20000"/>
        </a:spcBef>
        <a:buFont typeface="Arial" pitchFamily="34" charset="0"/>
        <a:buChar char="•"/>
        <a:defRPr kumimoji="1" sz="1133" kern="1200">
          <a:solidFill>
            <a:schemeClr val="tx1"/>
          </a:solidFill>
          <a:latin typeface="+mn-lt"/>
          <a:ea typeface="+mn-ea"/>
          <a:cs typeface="+mn-cs"/>
        </a:defRPr>
      </a:lvl3pPr>
      <a:lvl4pPr marL="1727018"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4pPr>
      <a:lvl5pPr marL="2220453"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5pPr>
      <a:lvl6pPr marL="2713886"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320"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753"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188"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867" rtl="0" eaLnBrk="1" latinLnBrk="0" hangingPunct="1">
        <a:defRPr kumimoji="1" sz="1943" kern="1200">
          <a:solidFill>
            <a:schemeClr val="tx1"/>
          </a:solidFill>
          <a:latin typeface="+mn-lt"/>
          <a:ea typeface="+mn-ea"/>
          <a:cs typeface="+mn-cs"/>
        </a:defRPr>
      </a:lvl1pPr>
      <a:lvl2pPr marL="493433" algn="l" defTabSz="986867" rtl="0" eaLnBrk="1" latinLnBrk="0" hangingPunct="1">
        <a:defRPr kumimoji="1" sz="1943" kern="1200">
          <a:solidFill>
            <a:schemeClr val="tx1"/>
          </a:solidFill>
          <a:latin typeface="+mn-lt"/>
          <a:ea typeface="+mn-ea"/>
          <a:cs typeface="+mn-cs"/>
        </a:defRPr>
      </a:lvl2pPr>
      <a:lvl3pPr marL="986867" algn="l" defTabSz="986867" rtl="0" eaLnBrk="1" latinLnBrk="0" hangingPunct="1">
        <a:defRPr kumimoji="1" sz="1943" kern="1200">
          <a:solidFill>
            <a:schemeClr val="tx1"/>
          </a:solidFill>
          <a:latin typeface="+mn-lt"/>
          <a:ea typeface="+mn-ea"/>
          <a:cs typeface="+mn-cs"/>
        </a:defRPr>
      </a:lvl3pPr>
      <a:lvl4pPr marL="1480302" algn="l" defTabSz="986867" rtl="0" eaLnBrk="1" latinLnBrk="0" hangingPunct="1">
        <a:defRPr kumimoji="1" sz="1943" kern="1200">
          <a:solidFill>
            <a:schemeClr val="tx1"/>
          </a:solidFill>
          <a:latin typeface="+mn-lt"/>
          <a:ea typeface="+mn-ea"/>
          <a:cs typeface="+mn-cs"/>
        </a:defRPr>
      </a:lvl4pPr>
      <a:lvl5pPr marL="1973735" algn="l" defTabSz="986867" rtl="0" eaLnBrk="1" latinLnBrk="0" hangingPunct="1">
        <a:defRPr kumimoji="1" sz="1943" kern="1200">
          <a:solidFill>
            <a:schemeClr val="tx1"/>
          </a:solidFill>
          <a:latin typeface="+mn-lt"/>
          <a:ea typeface="+mn-ea"/>
          <a:cs typeface="+mn-cs"/>
        </a:defRPr>
      </a:lvl5pPr>
      <a:lvl6pPr marL="2467169" algn="l" defTabSz="986867" rtl="0" eaLnBrk="1" latinLnBrk="0" hangingPunct="1">
        <a:defRPr kumimoji="1" sz="1943" kern="1200">
          <a:solidFill>
            <a:schemeClr val="tx1"/>
          </a:solidFill>
          <a:latin typeface="+mn-lt"/>
          <a:ea typeface="+mn-ea"/>
          <a:cs typeface="+mn-cs"/>
        </a:defRPr>
      </a:lvl6pPr>
      <a:lvl7pPr marL="2960602" algn="l" defTabSz="986867" rtl="0" eaLnBrk="1" latinLnBrk="0" hangingPunct="1">
        <a:defRPr kumimoji="1" sz="1943" kern="1200">
          <a:solidFill>
            <a:schemeClr val="tx1"/>
          </a:solidFill>
          <a:latin typeface="+mn-lt"/>
          <a:ea typeface="+mn-ea"/>
          <a:cs typeface="+mn-cs"/>
        </a:defRPr>
      </a:lvl7pPr>
      <a:lvl8pPr marL="3454037" algn="l" defTabSz="986867" rtl="0" eaLnBrk="1" latinLnBrk="0" hangingPunct="1">
        <a:defRPr kumimoji="1" sz="1943" kern="1200">
          <a:solidFill>
            <a:schemeClr val="tx1"/>
          </a:solidFill>
          <a:latin typeface="+mn-lt"/>
          <a:ea typeface="+mn-ea"/>
          <a:cs typeface="+mn-cs"/>
        </a:defRPr>
      </a:lvl8pPr>
      <a:lvl9pPr marL="3947471" algn="l" defTabSz="986867"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jp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角丸四角形 45">
            <a:extLst>
              <a:ext uri="{FF2B5EF4-FFF2-40B4-BE49-F238E27FC236}">
                <a16:creationId xmlns:a16="http://schemas.microsoft.com/office/drawing/2014/main" id="{4EB1E75F-A4AD-57AA-0556-997B6C806EF8}"/>
              </a:ext>
            </a:extLst>
          </p:cNvPr>
          <p:cNvSpPr/>
          <p:nvPr/>
        </p:nvSpPr>
        <p:spPr bwMode="auto">
          <a:xfrm>
            <a:off x="899517" y="1601490"/>
            <a:ext cx="6301383" cy="2208510"/>
          </a:xfrm>
          <a:prstGeom prst="roundRect">
            <a:avLst>
              <a:gd name="adj" fmla="val 9191"/>
            </a:avLst>
          </a:prstGeom>
          <a:noFill/>
          <a:ln w="19050">
            <a:solidFill>
              <a:schemeClr val="tx1">
                <a:lumMod val="50000"/>
                <a:lumOff val="50000"/>
              </a:schemeClr>
            </a:solidFill>
            <a:round/>
            <a:headEnd/>
            <a:tailEnd type="triangle" w="med" len="sm"/>
          </a:ln>
        </p:spPr>
        <p:txBody>
          <a:bodyPr lIns="68415" tIns="34208" rIns="68415" bIns="34208" rtlCol="0" anchor="ctr"/>
          <a:lstStyle/>
          <a:p>
            <a:pPr algn="ctr"/>
            <a:endParaRPr kumimoji="1" lang="ja-JP" altLang="en-US"/>
          </a:p>
        </p:txBody>
      </p:sp>
      <p:sp>
        <p:nvSpPr>
          <p:cNvPr id="47" name="直角三角形 46">
            <a:extLst>
              <a:ext uri="{FF2B5EF4-FFF2-40B4-BE49-F238E27FC236}">
                <a16:creationId xmlns:a16="http://schemas.microsoft.com/office/drawing/2014/main" id="{D154127F-15C3-CF27-433F-1FE90028E3FA}"/>
              </a:ext>
            </a:extLst>
          </p:cNvPr>
          <p:cNvSpPr/>
          <p:nvPr/>
        </p:nvSpPr>
        <p:spPr bwMode="auto">
          <a:xfrm>
            <a:off x="113" y="5346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4" name="正方形/長方形 3"/>
          <p:cNvSpPr/>
          <p:nvPr/>
        </p:nvSpPr>
        <p:spPr bwMode="auto">
          <a:xfrm>
            <a:off x="859358" y="699910"/>
            <a:ext cx="6336000" cy="760590"/>
          </a:xfrm>
          <a:prstGeom prst="rect">
            <a:avLst/>
          </a:prstGeom>
          <a:noFill/>
          <a:ln w="25400">
            <a:noFill/>
            <a:round/>
            <a:headEnd/>
            <a:tailEnd type="triangle" w="med" len="sm"/>
          </a:ln>
        </p:spPr>
        <p:txBody>
          <a:bodyPr lIns="73842" tIns="36922" rIns="73842" bIns="36922" rtlCol="0" anchor="t"/>
          <a:lstStyle/>
          <a:p>
            <a:r>
              <a:rPr lang="ja-JP" altLang="en-US" sz="2200">
                <a:solidFill>
                  <a:srgbClr val="0048AA"/>
                </a:solidFill>
                <a:latin typeface="HGSSoeiKakugothicUB" panose="020B0900000000000000" pitchFamily="34" charset="-128"/>
                <a:ea typeface="HGSSoeiKakugothicUB" panose="020B0900000000000000" pitchFamily="34" charset="-128"/>
              </a:rPr>
              <a:t>我が社は仕事と育児を両立する社員を</a:t>
            </a:r>
            <a:endParaRPr lang="en-US" altLang="ja-JP" sz="2200" dirty="0">
              <a:solidFill>
                <a:srgbClr val="0048AA"/>
              </a:solidFill>
              <a:latin typeface="HGSSoeiKakugothicUB" panose="020B0900000000000000" pitchFamily="34" charset="-128"/>
              <a:ea typeface="HGSSoeiKakugothicUB" panose="020B0900000000000000" pitchFamily="34" charset="-128"/>
            </a:endParaRPr>
          </a:p>
          <a:p>
            <a:r>
              <a:rPr lang="ja-JP" altLang="en-US" sz="2200">
                <a:solidFill>
                  <a:srgbClr val="0048AA"/>
                </a:solidFill>
                <a:latin typeface="HGSSoeiKakugothicUB" panose="020B0900000000000000" pitchFamily="34" charset="-128"/>
                <a:ea typeface="HGSSoeiKakugothicUB" panose="020B0900000000000000" pitchFamily="34" charset="-128"/>
              </a:rPr>
              <a:t>積極的にサポートします</a:t>
            </a:r>
            <a:r>
              <a:rPr lang="en-US" altLang="ja-JP" sz="2200" dirty="0">
                <a:solidFill>
                  <a:srgbClr val="0048AA"/>
                </a:solidFill>
                <a:latin typeface="HGSSoeiKakugothicUB" panose="020B0900000000000000" pitchFamily="34" charset="-128"/>
                <a:ea typeface="HGSSoeiKakugothicUB" panose="020B0900000000000000" pitchFamily="34" charset="-128"/>
              </a:rPr>
              <a:t>!</a:t>
            </a:r>
            <a:endParaRPr kumimoji="1" lang="ja-JP" altLang="en-US" sz="2200" dirty="0">
              <a:solidFill>
                <a:srgbClr val="0048AA"/>
              </a:solidFill>
              <a:latin typeface="HGSSoeiKakugothicUB" panose="020B0900000000000000" pitchFamily="34" charset="-128"/>
              <a:ea typeface="HGSSoeiKakugothicUB" panose="020B0900000000000000" pitchFamily="34" charset="-128"/>
            </a:endParaRPr>
          </a:p>
        </p:txBody>
      </p:sp>
      <p:sp>
        <p:nvSpPr>
          <p:cNvPr id="29" name="正方形/長方形 28"/>
          <p:cNvSpPr/>
          <p:nvPr/>
        </p:nvSpPr>
        <p:spPr bwMode="auto">
          <a:xfrm>
            <a:off x="150660" y="10109966"/>
            <a:ext cx="442381" cy="240534"/>
          </a:xfrm>
          <a:prstGeom prst="rect">
            <a:avLst/>
          </a:prstGeom>
          <a:noFill/>
          <a:ln w="57150">
            <a:noFill/>
            <a:round/>
            <a:headEnd/>
            <a:tailEnd type="triangle" w="med" len="sm"/>
          </a:ln>
        </p:spPr>
        <p:txBody>
          <a:bodyPr lIns="73842" tIns="36922" rIns="73842" bIns="36922" rtlCol="0" anchor="ctr"/>
          <a:lstStyle/>
          <a:p>
            <a:pPr algn="ctr"/>
            <a:endParaRPr lang="ja-JP" altLang="en-US" sz="2115" b="1" dirty="0">
              <a:solidFill>
                <a:schemeClr val="bg1"/>
              </a:solidFill>
            </a:endParaRPr>
          </a:p>
        </p:txBody>
      </p:sp>
      <p:sp>
        <p:nvSpPr>
          <p:cNvPr id="48" name="直角三角形 47">
            <a:extLst>
              <a:ext uri="{FF2B5EF4-FFF2-40B4-BE49-F238E27FC236}">
                <a16:creationId xmlns:a16="http://schemas.microsoft.com/office/drawing/2014/main" id="{5BD9F6D4-0793-57C5-EA4E-AEBFBDDE5614}"/>
              </a:ext>
            </a:extLst>
          </p:cNvPr>
          <p:cNvSpPr/>
          <p:nvPr/>
        </p:nvSpPr>
        <p:spPr bwMode="auto">
          <a:xfrm flipV="1">
            <a:off x="0" y="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grpSp>
        <p:nvGrpSpPr>
          <p:cNvPr id="52" name="グループ化 51">
            <a:extLst>
              <a:ext uri="{FF2B5EF4-FFF2-40B4-BE49-F238E27FC236}">
                <a16:creationId xmlns:a16="http://schemas.microsoft.com/office/drawing/2014/main" id="{A3417ED7-E459-8BED-443A-BE48D43156B0}"/>
              </a:ext>
            </a:extLst>
          </p:cNvPr>
          <p:cNvGrpSpPr/>
          <p:nvPr/>
        </p:nvGrpSpPr>
        <p:grpSpPr>
          <a:xfrm>
            <a:off x="900113" y="5714626"/>
            <a:ext cx="6408000" cy="756000"/>
            <a:chOff x="900113" y="1860978"/>
            <a:chExt cx="6408000" cy="756000"/>
          </a:xfrm>
        </p:grpSpPr>
        <p:sp>
          <p:nvSpPr>
            <p:cNvPr id="53" name="テキスト ボックス 52">
              <a:extLst>
                <a:ext uri="{FF2B5EF4-FFF2-40B4-BE49-F238E27FC236}">
                  <a16:creationId xmlns:a16="http://schemas.microsoft.com/office/drawing/2014/main" id="{EB8FFAB3-DA38-508B-CA33-4F1140E516D7}"/>
                </a:ext>
              </a:extLst>
            </p:cNvPr>
            <p:cNvSpPr txBox="1"/>
            <p:nvPr/>
          </p:nvSpPr>
          <p:spPr>
            <a:xfrm>
              <a:off x="900113" y="1932978"/>
              <a:ext cx="6408000" cy="656590"/>
            </a:xfrm>
            <a:prstGeom prst="rect">
              <a:avLst/>
            </a:prstGeom>
            <a:noFill/>
          </p:spPr>
          <p:txBody>
            <a:bodyPr wrap="square" rtlCol="0">
              <a:spAutoFit/>
            </a:bodyPr>
            <a:lstStyle/>
            <a:p>
              <a:pPr marL="180000">
                <a:lnSpc>
                  <a:spcPts val="2200"/>
                </a:lnSpc>
              </a:pPr>
              <a:r>
                <a:rPr lang="ja-JP" altLang="en-US"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育児休業、出生時育児休業以外の両立支援制度も</a:t>
              </a:r>
              <a:endParaRPr lang="en-US" altLang="ja-JP" sz="2000" kern="100" dirty="0">
                <a:effectLst/>
                <a:latin typeface="HGSSoeiKakugothicUB" panose="020B0900000000000000" pitchFamily="34" charset="-128"/>
                <a:ea typeface="HGSSoeiKakugothicUB" panose="020B0900000000000000" pitchFamily="34" charset="-128"/>
                <a:cs typeface="Times New Roman" panose="02020603050405020304" pitchFamily="18" charset="0"/>
              </a:endParaRPr>
            </a:p>
            <a:p>
              <a:pPr marL="180000">
                <a:lnSpc>
                  <a:spcPts val="2200"/>
                </a:lnSpc>
              </a:pPr>
              <a:r>
                <a:rPr lang="ja-JP" altLang="en-US"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積極的にご利用ください</a:t>
              </a:r>
              <a:r>
                <a:rPr lang="en-US" altLang="ja-JP" sz="2000" kern="100" dirty="0">
                  <a:effectLst/>
                  <a:latin typeface="HGSSoeiKakugothicUB" panose="020B0900000000000000" pitchFamily="34" charset="-128"/>
                  <a:ea typeface="HGSSoeiKakugothicUB" panose="020B0900000000000000" pitchFamily="34" charset="-128"/>
                  <a:cs typeface="Times New Roman" panose="02020603050405020304" pitchFamily="18" charset="0"/>
                </a:rPr>
                <a:t>!</a:t>
              </a:r>
              <a:endParaRPr lang="en-US" altLang="ja-JP" sz="2000" dirty="0">
                <a:latin typeface="HGSSoeiKakugothicUB" panose="020B0900000000000000" pitchFamily="34" charset="-128"/>
                <a:ea typeface="HGSSoeiKakugothicUB" panose="020B0900000000000000" pitchFamily="34" charset="-128"/>
              </a:endParaRPr>
            </a:p>
          </p:txBody>
        </p:sp>
        <p:sp>
          <p:nvSpPr>
            <p:cNvPr id="54" name="正方形/長方形 53">
              <a:extLst>
                <a:ext uri="{FF2B5EF4-FFF2-40B4-BE49-F238E27FC236}">
                  <a16:creationId xmlns:a16="http://schemas.microsoft.com/office/drawing/2014/main" id="{1883029F-0CBD-0018-04BB-9DCBBA291DA5}"/>
                </a:ext>
              </a:extLst>
            </p:cNvPr>
            <p:cNvSpPr/>
            <p:nvPr/>
          </p:nvSpPr>
          <p:spPr bwMode="auto">
            <a:xfrm>
              <a:off x="900113" y="1860978"/>
              <a:ext cx="180000" cy="756000"/>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55" name="正方形/長方形 54">
              <a:extLst>
                <a:ext uri="{FF2B5EF4-FFF2-40B4-BE49-F238E27FC236}">
                  <a16:creationId xmlns:a16="http://schemas.microsoft.com/office/drawing/2014/main" id="{F5F19192-9F81-3036-97B3-45EE43EBDDCF}"/>
                </a:ext>
              </a:extLst>
            </p:cNvPr>
            <p:cNvSpPr/>
            <p:nvPr/>
          </p:nvSpPr>
          <p:spPr bwMode="auto">
            <a:xfrm>
              <a:off x="900113" y="1860978"/>
              <a:ext cx="6300787" cy="56099"/>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grpSp>
      <p:sp>
        <p:nvSpPr>
          <p:cNvPr id="100" name="テキスト ボックス 99">
            <a:extLst>
              <a:ext uri="{FF2B5EF4-FFF2-40B4-BE49-F238E27FC236}">
                <a16:creationId xmlns:a16="http://schemas.microsoft.com/office/drawing/2014/main" id="{249E4F06-E49F-60C8-79A6-7757AD543E21}"/>
              </a:ext>
            </a:extLst>
          </p:cNvPr>
          <p:cNvSpPr txBox="1"/>
          <p:nvPr/>
        </p:nvSpPr>
        <p:spPr>
          <a:xfrm>
            <a:off x="900113" y="308557"/>
            <a:ext cx="2952000" cy="389513"/>
          </a:xfrm>
          <a:prstGeom prst="roundRect">
            <a:avLst>
              <a:gd name="adj" fmla="val 50000"/>
            </a:avLst>
          </a:prstGeom>
          <a:solidFill>
            <a:schemeClr val="accent1">
              <a:lumMod val="20000"/>
              <a:lumOff val="80000"/>
            </a:schemeClr>
          </a:solidFill>
          <a:ln>
            <a:noFill/>
          </a:ln>
        </p:spPr>
        <p:txBody>
          <a:bodyPr wrap="square" rtlCol="0" anchor="ctr">
            <a:spAutoFit/>
          </a:bodyPr>
          <a:lstStyle/>
          <a:p>
            <a:pPr marL="0" lvl="2"/>
            <a:r>
              <a:rPr lang="ja-JP" altLang="en-US" sz="1200" b="1">
                <a:latin typeface="+mn-ea"/>
              </a:rPr>
              <a:t>育児休業制度及び取得促進方針周知例</a:t>
            </a:r>
            <a:endParaRPr lang="en-US" altLang="ja-JP" sz="1200" dirty="0">
              <a:latin typeface="+mn-ea"/>
            </a:endParaRPr>
          </a:p>
        </p:txBody>
      </p:sp>
      <p:sp>
        <p:nvSpPr>
          <p:cNvPr id="105" name="テキスト ボックス 104">
            <a:extLst>
              <a:ext uri="{FF2B5EF4-FFF2-40B4-BE49-F238E27FC236}">
                <a16:creationId xmlns:a16="http://schemas.microsoft.com/office/drawing/2014/main" id="{8D121BB2-88F7-AFF6-C761-7F1F656B0BB4}"/>
              </a:ext>
            </a:extLst>
          </p:cNvPr>
          <p:cNvSpPr txBox="1"/>
          <p:nvPr/>
        </p:nvSpPr>
        <p:spPr>
          <a:xfrm>
            <a:off x="900113" y="10257787"/>
            <a:ext cx="6415087" cy="307777"/>
          </a:xfrm>
          <a:prstGeom prst="rect">
            <a:avLst/>
          </a:prstGeom>
          <a:noFill/>
        </p:spPr>
        <p:txBody>
          <a:bodyPr wrap="square">
            <a:spAutoFit/>
          </a:bodyPr>
          <a:lstStyle/>
          <a:p>
            <a:pPr marL="180000" algn="just"/>
            <a:r>
              <a:rPr lang="ja-JP" altLang="en-US" sz="700"/>
              <a:t>（注）一部又は全部の労働者について、「業務の性質又は業務の実施体制に照らして、所定労働時間の短縮措置を講ずることが困難と認められる業務に従事する労働者」として労使協定により適用除外としている場合、代替措置を記載してください。</a:t>
            </a:r>
          </a:p>
        </p:txBody>
      </p:sp>
      <p:sp>
        <p:nvSpPr>
          <p:cNvPr id="5" name="テキスト ボックス 4">
            <a:extLst>
              <a:ext uri="{FF2B5EF4-FFF2-40B4-BE49-F238E27FC236}">
                <a16:creationId xmlns:a16="http://schemas.microsoft.com/office/drawing/2014/main" id="{3D20EE56-D0BC-D3E5-8A60-A6A75E1510A2}"/>
              </a:ext>
            </a:extLst>
          </p:cNvPr>
          <p:cNvSpPr txBox="1"/>
          <p:nvPr/>
        </p:nvSpPr>
        <p:spPr>
          <a:xfrm>
            <a:off x="1039813" y="1977176"/>
            <a:ext cx="4992687" cy="1015663"/>
          </a:xfrm>
          <a:prstGeom prst="rect">
            <a:avLst/>
          </a:prstGeom>
          <a:noFill/>
        </p:spPr>
        <p:txBody>
          <a:bodyPr wrap="square" rtlCol="0">
            <a:spAutoFit/>
          </a:bodyPr>
          <a:lstStyle/>
          <a:p>
            <a:pPr marL="0" lvl="1" algn="just"/>
            <a:r>
              <a:rPr lang="ja-JP" altLang="en-US" sz="1200">
                <a:latin typeface="+mn-ea"/>
              </a:rPr>
              <a:t>□□□□□□□□□□□□□□□□□□□□□□□□□□□□□□□□□□□□□□□□□□□□□□□□□□□□□□□□□□□□□□□□□□□□□□□□□□□□□□□□□□□□□□□□□□□□□□□□□□□□□□□□□□□□□□□□□□□□□□□□□□□□□□□□□□□□□□□□□□□□□□□□□□□□□□□□□□</a:t>
            </a:r>
            <a:endParaRPr lang="en-US" altLang="ja-JP" sz="1200" dirty="0">
              <a:latin typeface="+mn-ea"/>
            </a:endParaRPr>
          </a:p>
        </p:txBody>
      </p:sp>
      <p:sp>
        <p:nvSpPr>
          <p:cNvPr id="6" name="テキスト ボックス 5">
            <a:extLst>
              <a:ext uri="{FF2B5EF4-FFF2-40B4-BE49-F238E27FC236}">
                <a16:creationId xmlns:a16="http://schemas.microsoft.com/office/drawing/2014/main" id="{29AB997D-9527-03FA-FB82-05DFF5FF097E}"/>
              </a:ext>
            </a:extLst>
          </p:cNvPr>
          <p:cNvSpPr txBox="1"/>
          <p:nvPr/>
        </p:nvSpPr>
        <p:spPr>
          <a:xfrm>
            <a:off x="1039813" y="3011474"/>
            <a:ext cx="5941225" cy="738664"/>
          </a:xfrm>
          <a:prstGeom prst="rect">
            <a:avLst/>
          </a:prstGeom>
          <a:noFill/>
        </p:spPr>
        <p:txBody>
          <a:bodyPr wrap="square" rtlCol="0">
            <a:spAutoFit/>
          </a:bodyPr>
          <a:lstStyle/>
          <a:p>
            <a:pPr marL="0" lvl="1" algn="just"/>
            <a:r>
              <a:rPr lang="ja-JP" altLang="en-US" sz="1400" b="1">
                <a:latin typeface="+mn-ea"/>
              </a:rPr>
              <a:t>～我が社の目標～</a:t>
            </a:r>
          </a:p>
          <a:p>
            <a:pPr marL="180000" lvl="1" algn="just"/>
            <a:r>
              <a:rPr lang="ja-JP" altLang="en-US" sz="1400" b="1">
                <a:latin typeface="+mn-ea"/>
              </a:rPr>
              <a:t>男性の育児休業・出生時育児休業取得率●●％以上、平均●か月以上</a:t>
            </a:r>
          </a:p>
          <a:p>
            <a:pPr marL="180000" lvl="1" algn="just"/>
            <a:r>
              <a:rPr lang="ja-JP" altLang="en-US" sz="1400" b="1">
                <a:latin typeface="+mn-ea"/>
              </a:rPr>
              <a:t>女性の育児休業取得率●●％以上</a:t>
            </a:r>
            <a:endParaRPr lang="en-US" altLang="ja-JP" sz="1400" dirty="0"/>
          </a:p>
        </p:txBody>
      </p:sp>
      <p:grpSp>
        <p:nvGrpSpPr>
          <p:cNvPr id="7" name="グループ化 6">
            <a:extLst>
              <a:ext uri="{FF2B5EF4-FFF2-40B4-BE49-F238E27FC236}">
                <a16:creationId xmlns:a16="http://schemas.microsoft.com/office/drawing/2014/main" id="{B7367F9E-7B15-6850-EA5C-A6D933CA3D45}"/>
              </a:ext>
            </a:extLst>
          </p:cNvPr>
          <p:cNvGrpSpPr/>
          <p:nvPr/>
        </p:nvGrpSpPr>
        <p:grpSpPr>
          <a:xfrm>
            <a:off x="900112" y="4058631"/>
            <a:ext cx="6659563" cy="446461"/>
            <a:chOff x="900112" y="1860978"/>
            <a:chExt cx="6659563" cy="446461"/>
          </a:xfrm>
        </p:grpSpPr>
        <p:sp>
          <p:nvSpPr>
            <p:cNvPr id="8" name="テキスト ボックス 7">
              <a:extLst>
                <a:ext uri="{FF2B5EF4-FFF2-40B4-BE49-F238E27FC236}">
                  <a16:creationId xmlns:a16="http://schemas.microsoft.com/office/drawing/2014/main" id="{6973C819-4D55-CC24-A7FE-507D35258CD2}"/>
                </a:ext>
              </a:extLst>
            </p:cNvPr>
            <p:cNvSpPr txBox="1"/>
            <p:nvPr/>
          </p:nvSpPr>
          <p:spPr>
            <a:xfrm>
              <a:off x="900112" y="1932978"/>
              <a:ext cx="6659563" cy="374461"/>
            </a:xfrm>
            <a:prstGeom prst="rect">
              <a:avLst/>
            </a:prstGeom>
            <a:noFill/>
          </p:spPr>
          <p:txBody>
            <a:bodyPr wrap="square" rtlCol="0">
              <a:spAutoFit/>
            </a:bodyPr>
            <a:lstStyle/>
            <a:p>
              <a:pPr marL="180000">
                <a:lnSpc>
                  <a:spcPts val="2200"/>
                </a:lnSpc>
              </a:pPr>
              <a:r>
                <a:rPr lang="ja-JP" altLang="en-US" sz="2000">
                  <a:latin typeface="HGP創英角ｺﾞｼｯｸUB" panose="020B0A00000000000000" pitchFamily="50" charset="-128"/>
                  <a:ea typeface="HGP創英角ｺﾞｼｯｸUB" panose="020B0A00000000000000" pitchFamily="50" charset="-128"/>
                </a:rPr>
                <a:t>育児休業、出生時育児休業を積極的に取得してください</a:t>
              </a:r>
              <a:r>
                <a:rPr lang="en-US" altLang="ja-JP" sz="2000" dirty="0">
                  <a:latin typeface="HGP創英角ｺﾞｼｯｸUB" panose="020B0A00000000000000" pitchFamily="50" charset="-128"/>
                  <a:ea typeface="HGP創英角ｺﾞｼｯｸUB" panose="020B0A00000000000000" pitchFamily="50" charset="-128"/>
                </a:rPr>
                <a:t>!</a:t>
              </a:r>
            </a:p>
          </p:txBody>
        </p:sp>
        <p:sp>
          <p:nvSpPr>
            <p:cNvPr id="9" name="正方形/長方形 8">
              <a:extLst>
                <a:ext uri="{FF2B5EF4-FFF2-40B4-BE49-F238E27FC236}">
                  <a16:creationId xmlns:a16="http://schemas.microsoft.com/office/drawing/2014/main" id="{3DF8392E-0BB5-BBE0-7CDE-F8F59842E4C0}"/>
                </a:ext>
              </a:extLst>
            </p:cNvPr>
            <p:cNvSpPr/>
            <p:nvPr/>
          </p:nvSpPr>
          <p:spPr bwMode="auto">
            <a:xfrm>
              <a:off x="900113" y="1860978"/>
              <a:ext cx="180000" cy="432000"/>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10" name="正方形/長方形 9">
              <a:extLst>
                <a:ext uri="{FF2B5EF4-FFF2-40B4-BE49-F238E27FC236}">
                  <a16:creationId xmlns:a16="http://schemas.microsoft.com/office/drawing/2014/main" id="{C19B9BE2-19F9-627C-8A34-194622E6C306}"/>
                </a:ext>
              </a:extLst>
            </p:cNvPr>
            <p:cNvSpPr/>
            <p:nvPr/>
          </p:nvSpPr>
          <p:spPr bwMode="auto">
            <a:xfrm>
              <a:off x="900113" y="1860978"/>
              <a:ext cx="6300787" cy="56099"/>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grpSp>
      <p:sp>
        <p:nvSpPr>
          <p:cNvPr id="11" name="テキスト ボックス 10">
            <a:extLst>
              <a:ext uri="{FF2B5EF4-FFF2-40B4-BE49-F238E27FC236}">
                <a16:creationId xmlns:a16="http://schemas.microsoft.com/office/drawing/2014/main" id="{7E34250A-6449-6CC0-3764-538A373DDEED}"/>
              </a:ext>
            </a:extLst>
          </p:cNvPr>
          <p:cNvSpPr txBox="1"/>
          <p:nvPr/>
        </p:nvSpPr>
        <p:spPr>
          <a:xfrm>
            <a:off x="900113" y="4562565"/>
            <a:ext cx="6408000" cy="1015663"/>
          </a:xfrm>
          <a:prstGeom prst="rect">
            <a:avLst/>
          </a:prstGeom>
          <a:noFill/>
        </p:spPr>
        <p:txBody>
          <a:bodyPr wrap="square" rtlCol="0">
            <a:spAutoFit/>
          </a:bodyPr>
          <a:lstStyle/>
          <a:p>
            <a:pPr marL="180000" lvl="1" algn="just"/>
            <a:r>
              <a:rPr lang="ja-JP" altLang="en-US" sz="1200">
                <a:latin typeface="+mn-ea"/>
              </a:rPr>
              <a:t>そのためにも、</a:t>
            </a:r>
          </a:p>
          <a:p>
            <a:pPr marL="180000" lvl="1" algn="just"/>
            <a:r>
              <a:rPr lang="ja-JP" altLang="en-US" sz="1200">
                <a:latin typeface="+mn-ea"/>
              </a:rPr>
              <a:t>●全労働者に対し年に１回以上仕事と育児の両立に関する研修を実施します</a:t>
            </a:r>
            <a:r>
              <a:rPr lang="en-US" altLang="ja-JP" sz="1200" dirty="0">
                <a:latin typeface="+mn-ea"/>
              </a:rPr>
              <a:t>!</a:t>
            </a:r>
            <a:endParaRPr lang="ja-JP" altLang="en-US" sz="1200">
              <a:latin typeface="+mn-ea"/>
            </a:endParaRPr>
          </a:p>
          <a:p>
            <a:pPr marL="180000" lvl="1" algn="just"/>
            <a:r>
              <a:rPr lang="ja-JP" altLang="en-US" sz="1200">
                <a:latin typeface="+mn-ea"/>
              </a:rPr>
              <a:t>●仕事と家庭の両立に関する相談窓口を設置します</a:t>
            </a:r>
            <a:r>
              <a:rPr lang="en-US" altLang="ja-JP" sz="1200" dirty="0">
                <a:latin typeface="+mn-ea"/>
              </a:rPr>
              <a:t>!</a:t>
            </a:r>
            <a:endParaRPr lang="ja-JP" altLang="en-US" sz="1200">
              <a:latin typeface="+mn-ea"/>
            </a:endParaRPr>
          </a:p>
          <a:p>
            <a:pPr marL="180000" lvl="1" algn="just"/>
            <a:r>
              <a:rPr lang="ja-JP" altLang="en-US" sz="1200">
                <a:latin typeface="+mn-ea"/>
              </a:rPr>
              <a:t>●妊娠・出産（本人又は配偶者）の申出をした方に対し、個別に制度を周知するとともに</a:t>
            </a:r>
            <a:endParaRPr lang="en-US" altLang="ja-JP" sz="1200" dirty="0">
              <a:latin typeface="+mn-ea"/>
            </a:endParaRPr>
          </a:p>
          <a:p>
            <a:pPr marL="180000" lvl="1" algn="just"/>
            <a:r>
              <a:rPr lang="en-US" altLang="ja-JP" sz="1200" dirty="0">
                <a:latin typeface="+mn-ea"/>
              </a:rPr>
              <a:t>   </a:t>
            </a:r>
            <a:r>
              <a:rPr lang="ja-JP" altLang="en-US" sz="1200">
                <a:latin typeface="+mn-ea"/>
              </a:rPr>
              <a:t>育児休業・出生時育児休業の取得の意向を確認します</a:t>
            </a:r>
            <a:r>
              <a:rPr lang="en-US" altLang="ja-JP" sz="1200" dirty="0">
                <a:latin typeface="+mn-ea"/>
              </a:rPr>
              <a:t>!</a:t>
            </a:r>
          </a:p>
        </p:txBody>
      </p:sp>
      <p:pic>
        <p:nvPicPr>
          <p:cNvPr id="30" name="図 29">
            <a:extLst>
              <a:ext uri="{FF2B5EF4-FFF2-40B4-BE49-F238E27FC236}">
                <a16:creationId xmlns:a16="http://schemas.microsoft.com/office/drawing/2014/main" id="{E5513C44-373C-637B-C562-D8F745D65FD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913912" y="341313"/>
            <a:ext cx="1108858" cy="1118584"/>
          </a:xfrm>
          <a:prstGeom prst="rect">
            <a:avLst/>
          </a:prstGeom>
        </p:spPr>
      </p:pic>
      <p:sp>
        <p:nvSpPr>
          <p:cNvPr id="31" name="正方形/長方形 30">
            <a:extLst>
              <a:ext uri="{FF2B5EF4-FFF2-40B4-BE49-F238E27FC236}">
                <a16:creationId xmlns:a16="http://schemas.microsoft.com/office/drawing/2014/main" id="{A6447229-FF27-23E8-24DA-60020CBCFD2B}"/>
              </a:ext>
            </a:extLst>
          </p:cNvPr>
          <p:cNvSpPr/>
          <p:nvPr/>
        </p:nvSpPr>
        <p:spPr bwMode="auto">
          <a:xfrm>
            <a:off x="6210300" y="2037465"/>
            <a:ext cx="787399" cy="935425"/>
          </a:xfrm>
          <a:prstGeom prst="rect">
            <a:avLst/>
          </a:prstGeom>
          <a:solidFill>
            <a:schemeClr val="bg1">
              <a:lumMod val="85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45" name="テキスト ボックス 44">
            <a:extLst>
              <a:ext uri="{FF2B5EF4-FFF2-40B4-BE49-F238E27FC236}">
                <a16:creationId xmlns:a16="http://schemas.microsoft.com/office/drawing/2014/main" id="{D439B33C-1FA0-B766-7556-C06ECCE3F23F}"/>
              </a:ext>
            </a:extLst>
          </p:cNvPr>
          <p:cNvSpPr txBox="1"/>
          <p:nvPr/>
        </p:nvSpPr>
        <p:spPr>
          <a:xfrm>
            <a:off x="1039813" y="1682130"/>
            <a:ext cx="5941225" cy="307777"/>
          </a:xfrm>
          <a:prstGeom prst="rect">
            <a:avLst/>
          </a:prstGeom>
          <a:noFill/>
        </p:spPr>
        <p:txBody>
          <a:bodyPr wrap="square" rtlCol="0">
            <a:spAutoFit/>
          </a:bodyPr>
          <a:lstStyle/>
          <a:p>
            <a:r>
              <a:rPr lang="ja-JP" altLang="en-US" sz="1400">
                <a:latin typeface="HGP創英角ｺﾞｼｯｸUB" panose="020B0A00000000000000" pitchFamily="50" charset="-128"/>
                <a:ea typeface="HGP創英角ｺﾞｼｯｸUB" panose="020B0A00000000000000" pitchFamily="50" charset="-128"/>
              </a:rPr>
              <a:t>社長からのメッセージ</a:t>
            </a:r>
            <a:endParaRPr lang="en-US" altLang="ja-JP" sz="1400" dirty="0">
              <a:latin typeface="HGP創英角ｺﾞｼｯｸUB" panose="020B0A00000000000000" pitchFamily="50" charset="-128"/>
              <a:ea typeface="HGP創英角ｺﾞｼｯｸUB" panose="020B0A00000000000000" pitchFamily="50" charset="-128"/>
            </a:endParaRPr>
          </a:p>
        </p:txBody>
      </p:sp>
      <p:graphicFrame>
        <p:nvGraphicFramePr>
          <p:cNvPr id="56" name="表 55">
            <a:extLst>
              <a:ext uri="{FF2B5EF4-FFF2-40B4-BE49-F238E27FC236}">
                <a16:creationId xmlns:a16="http://schemas.microsoft.com/office/drawing/2014/main" id="{FEA82232-A35B-F1D5-A5C0-B4206B9E076C}"/>
              </a:ext>
            </a:extLst>
          </p:cNvPr>
          <p:cNvGraphicFramePr>
            <a:graphicFrameLocks noGrp="1"/>
          </p:cNvGraphicFramePr>
          <p:nvPr>
            <p:extLst>
              <p:ext uri="{D42A27DB-BD31-4B8C-83A1-F6EECF244321}">
                <p14:modId xmlns:p14="http://schemas.microsoft.com/office/powerpoint/2010/main" val="3808404482"/>
              </p:ext>
            </p:extLst>
          </p:nvPr>
        </p:nvGraphicFramePr>
        <p:xfrm>
          <a:off x="1187450" y="9997807"/>
          <a:ext cx="6013450" cy="261069"/>
        </p:xfrm>
        <a:graphic>
          <a:graphicData uri="http://schemas.openxmlformats.org/drawingml/2006/table">
            <a:tbl>
              <a:tblPr firstRow="1" bandRow="1">
                <a:tableStyleId>{5940675A-B579-460E-94D1-54222C63F5DA}</a:tableStyleId>
              </a:tblPr>
              <a:tblGrid>
                <a:gridCol w="1957866">
                  <a:extLst>
                    <a:ext uri="{9D8B030D-6E8A-4147-A177-3AD203B41FA5}">
                      <a16:colId xmlns:a16="http://schemas.microsoft.com/office/drawing/2014/main" val="2038493834"/>
                    </a:ext>
                  </a:extLst>
                </a:gridCol>
                <a:gridCol w="4055584">
                  <a:extLst>
                    <a:ext uri="{9D8B030D-6E8A-4147-A177-3AD203B41FA5}">
                      <a16:colId xmlns:a16="http://schemas.microsoft.com/office/drawing/2014/main" val="25703911"/>
                    </a:ext>
                  </a:extLst>
                </a:gridCol>
              </a:tblGrid>
              <a:tr h="261069">
                <a:tc>
                  <a:txBody>
                    <a:bodyPr/>
                    <a:lstStyle/>
                    <a:p>
                      <a:pPr marL="0" marR="0" lvl="0" indent="0" algn="l" defTabSz="986867" rtl="0" eaLnBrk="1" fontAlgn="auto" latinLnBrk="0" hangingPunct="1">
                        <a:lnSpc>
                          <a:spcPct val="100000"/>
                        </a:lnSpc>
                        <a:spcBef>
                          <a:spcPts val="0"/>
                        </a:spcBef>
                        <a:spcAft>
                          <a:spcPts val="0"/>
                        </a:spcAft>
                        <a:buClrTx/>
                        <a:buSzTx/>
                        <a:buFontTx/>
                        <a:buNone/>
                        <a:tabLst/>
                        <a:defRPr/>
                      </a:pPr>
                      <a:r>
                        <a:rPr lang="ja-JP" altLang="en-US" sz="800" kern="100">
                          <a:solidFill>
                            <a:schemeClr val="tx1"/>
                          </a:solidFill>
                          <a:effectLst/>
                          <a:latin typeface="+mn-ea"/>
                          <a:ea typeface="+mn-ea"/>
                          <a:cs typeface="Times New Roman" panose="02020603050405020304" pitchFamily="18" charset="0"/>
                        </a:rPr>
                        <a:t>制度に関するお問い合わせ、申し込み先</a:t>
                      </a:r>
                      <a:endParaRPr lang="ja-JP" altLang="ja-JP" sz="800" kern="100">
                        <a:solidFill>
                          <a:schemeClr val="tx1"/>
                        </a:solidFill>
                        <a:effectLst/>
                        <a:latin typeface="+mn-ea"/>
                        <a:ea typeface="+mn-ea"/>
                        <a:cs typeface="Times New Roman" panose="02020603050405020304" pitchFamily="18" charset="0"/>
                      </a:endParaRPr>
                    </a:p>
                  </a:txBody>
                  <a:tcPr anchor="ctr">
                    <a:noFill/>
                  </a:tcPr>
                </a:tc>
                <a:tc>
                  <a:txBody>
                    <a:bodyPr/>
                    <a:lstStyle/>
                    <a:p>
                      <a:pPr marL="0" marR="0" lvl="0" indent="0" algn="l" defTabSz="986867" rtl="0" eaLnBrk="1" fontAlgn="auto" latinLnBrk="0" hangingPunct="1">
                        <a:lnSpc>
                          <a:spcPct val="100000"/>
                        </a:lnSpc>
                        <a:spcBef>
                          <a:spcPts val="0"/>
                        </a:spcBef>
                        <a:spcAft>
                          <a:spcPts val="0"/>
                        </a:spcAft>
                        <a:buClrTx/>
                        <a:buSzTx/>
                        <a:buFontTx/>
                        <a:buNone/>
                        <a:tabLst/>
                        <a:defRPr/>
                      </a:pPr>
                      <a:r>
                        <a:rPr kumimoji="1" lang="ja-JP" altLang="en-US" sz="800"/>
                        <a:t>○○部△△課　□□□□（内線○○、メールアドレス△△）</a:t>
                      </a:r>
                    </a:p>
                  </a:txBody>
                  <a:tcPr anchor="ctr">
                    <a:noFill/>
                  </a:tcPr>
                </a:tc>
                <a:extLst>
                  <a:ext uri="{0D108BD9-81ED-4DB2-BD59-A6C34878D82A}">
                    <a16:rowId xmlns:a16="http://schemas.microsoft.com/office/drawing/2014/main" val="4028163153"/>
                  </a:ext>
                </a:extLst>
              </a:tr>
            </a:tbl>
          </a:graphicData>
        </a:graphic>
      </p:graphicFrame>
      <p:sp>
        <p:nvSpPr>
          <p:cNvPr id="27" name="テキスト ボックス 26">
            <a:extLst>
              <a:ext uri="{FF2B5EF4-FFF2-40B4-BE49-F238E27FC236}">
                <a16:creationId xmlns:a16="http://schemas.microsoft.com/office/drawing/2014/main" id="{3FCFA6CC-FDCC-F4D7-7E63-F698CDFD8458}"/>
              </a:ext>
            </a:extLst>
          </p:cNvPr>
          <p:cNvSpPr txBox="1"/>
          <p:nvPr/>
        </p:nvSpPr>
        <p:spPr>
          <a:xfrm>
            <a:off x="1187449" y="6543201"/>
            <a:ext cx="6012663" cy="276999"/>
          </a:xfrm>
          <a:prstGeom prst="rect">
            <a:avLst/>
          </a:prstGeom>
          <a:noFill/>
        </p:spPr>
        <p:txBody>
          <a:bodyPr wrap="square" rtlCol="0">
            <a:spAutoFit/>
          </a:bodyPr>
          <a:lstStyle/>
          <a:p>
            <a:pPr marL="0" lvl="1" algn="ctr"/>
            <a:r>
              <a:rPr lang="ja-JP" altLang="en-US" sz="1200">
                <a:latin typeface="+mn-ea"/>
              </a:rPr>
              <a:t>仕事と育児の両立支援制度概要</a:t>
            </a:r>
            <a:endParaRPr lang="en-US" altLang="ja-JP" sz="1200" dirty="0">
              <a:latin typeface="+mn-ea"/>
            </a:endParaRPr>
          </a:p>
        </p:txBody>
      </p:sp>
      <p:cxnSp>
        <p:nvCxnSpPr>
          <p:cNvPr id="22" name="直線矢印コネクタ 21">
            <a:extLst>
              <a:ext uri="{FF2B5EF4-FFF2-40B4-BE49-F238E27FC236}">
                <a16:creationId xmlns:a16="http://schemas.microsoft.com/office/drawing/2014/main" id="{C878A654-2CBB-8DC5-02C1-B853270DF94E}"/>
              </a:ext>
            </a:extLst>
          </p:cNvPr>
          <p:cNvCxnSpPr>
            <a:cxnSpLocks/>
          </p:cNvCxnSpPr>
          <p:nvPr/>
        </p:nvCxnSpPr>
        <p:spPr>
          <a:xfrm>
            <a:off x="1354125" y="7042142"/>
            <a:ext cx="5688000" cy="0"/>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35" name="テキスト ボックス 34">
            <a:extLst>
              <a:ext uri="{FF2B5EF4-FFF2-40B4-BE49-F238E27FC236}">
                <a16:creationId xmlns:a16="http://schemas.microsoft.com/office/drawing/2014/main" id="{9F16395A-9B50-DAD4-CE08-64C1279CE2E5}"/>
              </a:ext>
            </a:extLst>
          </p:cNvPr>
          <p:cNvSpPr txBox="1"/>
          <p:nvPr/>
        </p:nvSpPr>
        <p:spPr>
          <a:xfrm>
            <a:off x="1187450" y="7114981"/>
            <a:ext cx="180000" cy="1214200"/>
          </a:xfrm>
          <a:prstGeom prst="roundRect">
            <a:avLst>
              <a:gd name="adj" fmla="val 48086"/>
            </a:avLst>
          </a:prstGeom>
          <a:solidFill>
            <a:schemeClr val="bg1">
              <a:lumMod val="85000"/>
            </a:schemeClr>
          </a:solidFill>
          <a:ln w="12700">
            <a:solidFill>
              <a:schemeClr val="tx1"/>
            </a:solidFill>
          </a:ln>
        </p:spPr>
        <p:txBody>
          <a:bodyPr vert="eaVert" wrap="none" rtlCol="0" anchor="ctr">
            <a:noAutofit/>
          </a:bodyPr>
          <a:lstStyle/>
          <a:p>
            <a:pPr algn="ctr"/>
            <a:r>
              <a:rPr kumimoji="1" lang="ja-JP" altLang="en-US" sz="800"/>
              <a:t>ママ</a:t>
            </a:r>
          </a:p>
        </p:txBody>
      </p:sp>
      <p:sp>
        <p:nvSpPr>
          <p:cNvPr id="36" name="テキスト ボックス 35">
            <a:extLst>
              <a:ext uri="{FF2B5EF4-FFF2-40B4-BE49-F238E27FC236}">
                <a16:creationId xmlns:a16="http://schemas.microsoft.com/office/drawing/2014/main" id="{F9745416-8182-0DD0-172A-C0BF6445D8E0}"/>
              </a:ext>
            </a:extLst>
          </p:cNvPr>
          <p:cNvSpPr txBox="1"/>
          <p:nvPr/>
        </p:nvSpPr>
        <p:spPr>
          <a:xfrm>
            <a:off x="1187450" y="8366057"/>
            <a:ext cx="180000" cy="1549400"/>
          </a:xfrm>
          <a:prstGeom prst="roundRect">
            <a:avLst>
              <a:gd name="adj" fmla="val 50000"/>
            </a:avLst>
          </a:prstGeom>
          <a:solidFill>
            <a:schemeClr val="bg1">
              <a:lumMod val="85000"/>
            </a:schemeClr>
          </a:solidFill>
          <a:ln w="12700">
            <a:solidFill>
              <a:schemeClr val="tx1"/>
            </a:solidFill>
          </a:ln>
        </p:spPr>
        <p:txBody>
          <a:bodyPr vert="eaVert" wrap="none" rtlCol="0" anchor="ctr">
            <a:noAutofit/>
          </a:bodyPr>
          <a:lstStyle/>
          <a:p>
            <a:pPr algn="ctr"/>
            <a:r>
              <a:rPr kumimoji="1" lang="ja-JP" altLang="en-US" sz="800"/>
              <a:t>パパ・ママ</a:t>
            </a:r>
          </a:p>
        </p:txBody>
      </p:sp>
      <p:sp>
        <p:nvSpPr>
          <p:cNvPr id="62" name="Line 20">
            <a:extLst>
              <a:ext uri="{FF2B5EF4-FFF2-40B4-BE49-F238E27FC236}">
                <a16:creationId xmlns:a16="http://schemas.microsoft.com/office/drawing/2014/main" id="{4A0EF00D-FFB6-E5E8-204C-61E7CD4B5319}"/>
              </a:ext>
            </a:extLst>
          </p:cNvPr>
          <p:cNvSpPr>
            <a:spLocks noChangeShapeType="1"/>
          </p:cNvSpPr>
          <p:nvPr/>
        </p:nvSpPr>
        <p:spPr bwMode="auto">
          <a:xfrm>
            <a:off x="5374114"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63" name="Line 20">
            <a:extLst>
              <a:ext uri="{FF2B5EF4-FFF2-40B4-BE49-F238E27FC236}">
                <a16:creationId xmlns:a16="http://schemas.microsoft.com/office/drawing/2014/main" id="{F3CA9FBE-FA0B-6C95-B257-57583890CF7D}"/>
              </a:ext>
            </a:extLst>
          </p:cNvPr>
          <p:cNvSpPr>
            <a:spLocks noChangeShapeType="1"/>
          </p:cNvSpPr>
          <p:nvPr/>
        </p:nvSpPr>
        <p:spPr bwMode="auto">
          <a:xfrm>
            <a:off x="4942114"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67" name="Line 20">
            <a:extLst>
              <a:ext uri="{FF2B5EF4-FFF2-40B4-BE49-F238E27FC236}">
                <a16:creationId xmlns:a16="http://schemas.microsoft.com/office/drawing/2014/main" id="{71044541-2E1A-44EC-465E-2CC984EE287A}"/>
              </a:ext>
            </a:extLst>
          </p:cNvPr>
          <p:cNvSpPr>
            <a:spLocks noChangeShapeType="1"/>
          </p:cNvSpPr>
          <p:nvPr/>
        </p:nvSpPr>
        <p:spPr bwMode="auto">
          <a:xfrm>
            <a:off x="3083311"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70" name="Line 20">
            <a:extLst>
              <a:ext uri="{FF2B5EF4-FFF2-40B4-BE49-F238E27FC236}">
                <a16:creationId xmlns:a16="http://schemas.microsoft.com/office/drawing/2014/main" id="{AC7D1426-8BB7-6CC4-D6CB-964A29A2C53F}"/>
              </a:ext>
            </a:extLst>
          </p:cNvPr>
          <p:cNvSpPr>
            <a:spLocks noChangeShapeType="1"/>
          </p:cNvSpPr>
          <p:nvPr/>
        </p:nvSpPr>
        <p:spPr bwMode="auto">
          <a:xfrm>
            <a:off x="1980113" y="6995148"/>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61" name="Line 20">
            <a:extLst>
              <a:ext uri="{FF2B5EF4-FFF2-40B4-BE49-F238E27FC236}">
                <a16:creationId xmlns:a16="http://schemas.microsoft.com/office/drawing/2014/main" id="{170DCF7C-9F8F-0709-909B-2580270F84CB}"/>
              </a:ext>
            </a:extLst>
          </p:cNvPr>
          <p:cNvSpPr>
            <a:spLocks noChangeShapeType="1"/>
          </p:cNvSpPr>
          <p:nvPr/>
        </p:nvSpPr>
        <p:spPr bwMode="auto">
          <a:xfrm>
            <a:off x="5555533"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64" name="Line 20">
            <a:extLst>
              <a:ext uri="{FF2B5EF4-FFF2-40B4-BE49-F238E27FC236}">
                <a16:creationId xmlns:a16="http://schemas.microsoft.com/office/drawing/2014/main" id="{1C750FBC-9F5E-9573-3F28-EF0E771CB4E2}"/>
              </a:ext>
            </a:extLst>
          </p:cNvPr>
          <p:cNvSpPr>
            <a:spLocks noChangeShapeType="1"/>
          </p:cNvSpPr>
          <p:nvPr/>
        </p:nvSpPr>
        <p:spPr bwMode="auto">
          <a:xfrm>
            <a:off x="4510114"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71" name="Line 20">
            <a:extLst>
              <a:ext uri="{FF2B5EF4-FFF2-40B4-BE49-F238E27FC236}">
                <a16:creationId xmlns:a16="http://schemas.microsoft.com/office/drawing/2014/main" id="{CA3A0D14-71A3-213B-1C93-48ACE890C50F}"/>
              </a:ext>
            </a:extLst>
          </p:cNvPr>
          <p:cNvSpPr>
            <a:spLocks noChangeShapeType="1"/>
          </p:cNvSpPr>
          <p:nvPr/>
        </p:nvSpPr>
        <p:spPr bwMode="auto">
          <a:xfrm>
            <a:off x="1428514" y="6995148"/>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73" name="テキスト ボックス 72">
            <a:extLst>
              <a:ext uri="{FF2B5EF4-FFF2-40B4-BE49-F238E27FC236}">
                <a16:creationId xmlns:a16="http://schemas.microsoft.com/office/drawing/2014/main" id="{1C1AE8CC-DD49-5060-200B-D446C89ADC56}"/>
              </a:ext>
            </a:extLst>
          </p:cNvPr>
          <p:cNvSpPr txBox="1"/>
          <p:nvPr/>
        </p:nvSpPr>
        <p:spPr>
          <a:xfrm>
            <a:off x="1428514" y="7465329"/>
            <a:ext cx="1101600" cy="252000"/>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妊婦の軽易業務転換</a:t>
            </a:r>
            <a:endParaRPr lang="en-US" altLang="ja-JP" sz="700" dirty="0">
              <a:latin typeface="+mn-ea"/>
            </a:endParaRPr>
          </a:p>
        </p:txBody>
      </p:sp>
      <p:sp>
        <p:nvSpPr>
          <p:cNvPr id="74" name="テキスト ボックス 73">
            <a:extLst>
              <a:ext uri="{FF2B5EF4-FFF2-40B4-BE49-F238E27FC236}">
                <a16:creationId xmlns:a16="http://schemas.microsoft.com/office/drawing/2014/main" id="{6EBEFD14-E51F-5E4E-50FD-94168F13EADA}"/>
              </a:ext>
            </a:extLst>
          </p:cNvPr>
          <p:cNvSpPr txBox="1"/>
          <p:nvPr/>
        </p:nvSpPr>
        <p:spPr>
          <a:xfrm>
            <a:off x="1980113" y="7740077"/>
            <a:ext cx="550800" cy="330537"/>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産前休業</a:t>
            </a:r>
          </a:p>
          <a:p>
            <a:pPr marL="0" lvl="2" algn="ctr"/>
            <a:r>
              <a:rPr lang="en-US" altLang="ja-JP" sz="500" dirty="0">
                <a:latin typeface="+mn-ea"/>
              </a:rPr>
              <a:t>※</a:t>
            </a:r>
            <a:r>
              <a:rPr lang="ja-JP" altLang="en-US" sz="500">
                <a:latin typeface="+mn-ea"/>
              </a:rPr>
              <a:t>多胎妊娠の</a:t>
            </a:r>
          </a:p>
          <a:p>
            <a:pPr marL="0" lvl="2" algn="ctr"/>
            <a:r>
              <a:rPr lang="ja-JP" altLang="en-US" sz="500">
                <a:latin typeface="+mn-ea"/>
              </a:rPr>
              <a:t>場合</a:t>
            </a:r>
            <a:r>
              <a:rPr lang="en-US" altLang="ja-JP" sz="500" dirty="0">
                <a:latin typeface="+mn-ea"/>
              </a:rPr>
              <a:t>14</a:t>
            </a:r>
            <a:r>
              <a:rPr lang="ja-JP" altLang="en-US" sz="500">
                <a:latin typeface="+mn-ea"/>
              </a:rPr>
              <a:t>週</a:t>
            </a:r>
            <a:endParaRPr lang="en-US" altLang="ja-JP" sz="500" dirty="0">
              <a:latin typeface="+mn-ea"/>
            </a:endParaRPr>
          </a:p>
        </p:txBody>
      </p:sp>
      <p:sp>
        <p:nvSpPr>
          <p:cNvPr id="72" name="テキスト ボックス 71">
            <a:extLst>
              <a:ext uri="{FF2B5EF4-FFF2-40B4-BE49-F238E27FC236}">
                <a16:creationId xmlns:a16="http://schemas.microsoft.com/office/drawing/2014/main" id="{78FA5080-7C6D-A704-BADA-1BD765952DC8}"/>
              </a:ext>
            </a:extLst>
          </p:cNvPr>
          <p:cNvSpPr txBox="1"/>
          <p:nvPr/>
        </p:nvSpPr>
        <p:spPr>
          <a:xfrm>
            <a:off x="1428514" y="7114981"/>
            <a:ext cx="3076662" cy="331200"/>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・妊婦健診等を受ける時間の確保 ・母性健康管理措置（通勤緩和、勤務軽減等）</a:t>
            </a:r>
          </a:p>
          <a:p>
            <a:pPr marL="0" lvl="2" algn="ctr"/>
            <a:r>
              <a:rPr lang="ja-JP" altLang="en-US" sz="700">
                <a:latin typeface="+mn-ea"/>
              </a:rPr>
              <a:t>・時間外労働、休日労働、深夜業の制限　・坑内業務、危険有害業務の就業制限</a:t>
            </a:r>
            <a:endParaRPr lang="en-US" altLang="ja-JP" sz="700" dirty="0">
              <a:latin typeface="+mn-ea"/>
            </a:endParaRPr>
          </a:p>
        </p:txBody>
      </p:sp>
      <p:sp>
        <p:nvSpPr>
          <p:cNvPr id="75" name="テキスト ボックス 74">
            <a:extLst>
              <a:ext uri="{FF2B5EF4-FFF2-40B4-BE49-F238E27FC236}">
                <a16:creationId xmlns:a16="http://schemas.microsoft.com/office/drawing/2014/main" id="{FC185E7A-480B-E48E-BEE5-59990E671714}"/>
              </a:ext>
            </a:extLst>
          </p:cNvPr>
          <p:cNvSpPr txBox="1"/>
          <p:nvPr/>
        </p:nvSpPr>
        <p:spPr>
          <a:xfrm>
            <a:off x="2531533" y="8093362"/>
            <a:ext cx="1980000" cy="252000"/>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育児時間</a:t>
            </a:r>
            <a:endParaRPr lang="en-US" altLang="ja-JP" sz="700" dirty="0">
              <a:latin typeface="+mn-ea"/>
            </a:endParaRPr>
          </a:p>
        </p:txBody>
      </p:sp>
      <p:sp>
        <p:nvSpPr>
          <p:cNvPr id="77" name="テキスト ボックス 76">
            <a:extLst>
              <a:ext uri="{FF2B5EF4-FFF2-40B4-BE49-F238E27FC236}">
                <a16:creationId xmlns:a16="http://schemas.microsoft.com/office/drawing/2014/main" id="{2371BF82-AB67-EA95-D0F4-8114C2565AF1}"/>
              </a:ext>
            </a:extLst>
          </p:cNvPr>
          <p:cNvSpPr txBox="1"/>
          <p:nvPr/>
        </p:nvSpPr>
        <p:spPr>
          <a:xfrm>
            <a:off x="2531533" y="8721395"/>
            <a:ext cx="3024000" cy="252000"/>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・育児短時間勤務制度</a:t>
            </a:r>
            <a:r>
              <a:rPr lang="ja-JP" altLang="en-US" sz="500">
                <a:latin typeface="+mn-ea"/>
              </a:rPr>
              <a:t>（注）</a:t>
            </a:r>
            <a:endParaRPr lang="en-US" altLang="ja-JP" sz="700" dirty="0">
              <a:latin typeface="+mn-ea"/>
            </a:endParaRPr>
          </a:p>
        </p:txBody>
      </p:sp>
      <p:sp>
        <p:nvSpPr>
          <p:cNvPr id="78" name="テキスト ボックス 77">
            <a:extLst>
              <a:ext uri="{FF2B5EF4-FFF2-40B4-BE49-F238E27FC236}">
                <a16:creationId xmlns:a16="http://schemas.microsoft.com/office/drawing/2014/main" id="{3A7AC80D-8732-6090-A8FC-7E7599F38E5E}"/>
              </a:ext>
            </a:extLst>
          </p:cNvPr>
          <p:cNvSpPr txBox="1"/>
          <p:nvPr/>
        </p:nvSpPr>
        <p:spPr>
          <a:xfrm>
            <a:off x="2531533" y="8996143"/>
            <a:ext cx="3852000" cy="252000"/>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・所定外労働の制限　　・時間外労働の制限　　・深夜業の制限</a:t>
            </a:r>
            <a:endParaRPr lang="en-US" altLang="ja-JP" sz="700" dirty="0">
              <a:latin typeface="+mn-ea"/>
            </a:endParaRPr>
          </a:p>
        </p:txBody>
      </p:sp>
      <p:sp>
        <p:nvSpPr>
          <p:cNvPr id="79" name="テキスト ボックス 78">
            <a:extLst>
              <a:ext uri="{FF2B5EF4-FFF2-40B4-BE49-F238E27FC236}">
                <a16:creationId xmlns:a16="http://schemas.microsoft.com/office/drawing/2014/main" id="{CB5AAC8A-3CE1-F1EE-4631-00E7CEDB16E7}"/>
              </a:ext>
            </a:extLst>
          </p:cNvPr>
          <p:cNvSpPr txBox="1"/>
          <p:nvPr/>
        </p:nvSpPr>
        <p:spPr>
          <a:xfrm>
            <a:off x="2531533" y="7740077"/>
            <a:ext cx="550800" cy="330537"/>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産後休業</a:t>
            </a:r>
            <a:endParaRPr lang="en-US" altLang="ja-JP" sz="500" dirty="0">
              <a:latin typeface="+mn-ea"/>
            </a:endParaRPr>
          </a:p>
        </p:txBody>
      </p:sp>
      <p:sp>
        <p:nvSpPr>
          <p:cNvPr id="81" name="テキスト ボックス 80">
            <a:extLst>
              <a:ext uri="{FF2B5EF4-FFF2-40B4-BE49-F238E27FC236}">
                <a16:creationId xmlns:a16="http://schemas.microsoft.com/office/drawing/2014/main" id="{BF8949E4-4EA6-209B-86B6-A850EF2F9ED7}"/>
              </a:ext>
            </a:extLst>
          </p:cNvPr>
          <p:cNvSpPr txBox="1"/>
          <p:nvPr/>
        </p:nvSpPr>
        <p:spPr>
          <a:xfrm>
            <a:off x="4510114" y="8368110"/>
            <a:ext cx="432000" cy="330537"/>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育児休業</a:t>
            </a:r>
          </a:p>
          <a:p>
            <a:pPr marL="0" lvl="2" algn="ctr"/>
            <a:r>
              <a:rPr lang="en-US" altLang="ja-JP" sz="500" dirty="0">
                <a:latin typeface="+mn-ea"/>
              </a:rPr>
              <a:t>※</a:t>
            </a:r>
            <a:r>
              <a:rPr lang="ja-JP" altLang="en-US" sz="500">
                <a:latin typeface="+mn-ea"/>
              </a:rPr>
              <a:t>特別な場合</a:t>
            </a:r>
            <a:endParaRPr lang="en-US" altLang="ja-JP" sz="500" dirty="0">
              <a:latin typeface="+mn-ea"/>
            </a:endParaRPr>
          </a:p>
        </p:txBody>
      </p:sp>
      <p:sp>
        <p:nvSpPr>
          <p:cNvPr id="82" name="テキスト ボックス 81">
            <a:extLst>
              <a:ext uri="{FF2B5EF4-FFF2-40B4-BE49-F238E27FC236}">
                <a16:creationId xmlns:a16="http://schemas.microsoft.com/office/drawing/2014/main" id="{14AA0BDC-F756-CC08-09D5-801F099306F8}"/>
              </a:ext>
            </a:extLst>
          </p:cNvPr>
          <p:cNvSpPr txBox="1"/>
          <p:nvPr/>
        </p:nvSpPr>
        <p:spPr>
          <a:xfrm>
            <a:off x="4942114" y="8368110"/>
            <a:ext cx="432000" cy="330537"/>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育児休業</a:t>
            </a:r>
          </a:p>
          <a:p>
            <a:pPr marL="0" lvl="2" algn="ctr"/>
            <a:r>
              <a:rPr lang="en-US" altLang="ja-JP" sz="500" dirty="0">
                <a:latin typeface="+mn-ea"/>
              </a:rPr>
              <a:t>※</a:t>
            </a:r>
            <a:r>
              <a:rPr lang="ja-JP" altLang="en-US" sz="500">
                <a:latin typeface="+mn-ea"/>
              </a:rPr>
              <a:t>特別な場合</a:t>
            </a:r>
            <a:endParaRPr lang="en-US" altLang="ja-JP" sz="500" dirty="0">
              <a:latin typeface="+mn-ea"/>
            </a:endParaRPr>
          </a:p>
        </p:txBody>
      </p:sp>
      <p:sp>
        <p:nvSpPr>
          <p:cNvPr id="89" name="テキスト ボックス 88">
            <a:extLst>
              <a:ext uri="{FF2B5EF4-FFF2-40B4-BE49-F238E27FC236}">
                <a16:creationId xmlns:a16="http://schemas.microsoft.com/office/drawing/2014/main" id="{3752FBF6-094F-95D8-8137-0F2D79DEFFE4}"/>
              </a:ext>
            </a:extLst>
          </p:cNvPr>
          <p:cNvSpPr txBox="1"/>
          <p:nvPr/>
        </p:nvSpPr>
        <p:spPr>
          <a:xfrm>
            <a:off x="2531532" y="8368110"/>
            <a:ext cx="1980000" cy="330537"/>
          </a:xfrm>
          <a:prstGeom prst="roundRect">
            <a:avLst>
              <a:gd name="adj" fmla="val 18120"/>
            </a:avLst>
          </a:prstGeom>
          <a:solidFill>
            <a:schemeClr val="bg1"/>
          </a:solidFill>
          <a:ln w="12700">
            <a:solidFill>
              <a:schemeClr val="tx1"/>
            </a:solidFill>
          </a:ln>
        </p:spPr>
        <p:txBody>
          <a:bodyPr wrap="none" rtlCol="0" anchor="ctr">
            <a:noAutofit/>
          </a:bodyPr>
          <a:lstStyle/>
          <a:p>
            <a:pPr marL="540000" lvl="2" algn="ctr"/>
            <a:r>
              <a:rPr lang="ja-JP" altLang="en-US" sz="700">
                <a:latin typeface="+mn-ea"/>
              </a:rPr>
              <a:t>育児休業</a:t>
            </a:r>
          </a:p>
          <a:p>
            <a:pPr marL="540000" lvl="2" algn="ctr"/>
            <a:r>
              <a:rPr lang="en-US" altLang="ja-JP" sz="500" dirty="0">
                <a:latin typeface="+mn-ea"/>
              </a:rPr>
              <a:t>※</a:t>
            </a:r>
            <a:r>
              <a:rPr lang="ja-JP" altLang="en-US" sz="500">
                <a:latin typeface="+mn-ea"/>
              </a:rPr>
              <a:t>パパ・ママ育休プラスは１歳２か月</a:t>
            </a:r>
            <a:endParaRPr lang="ja-JP" altLang="en-US" sz="400">
              <a:latin typeface="+mn-ea"/>
            </a:endParaRPr>
          </a:p>
        </p:txBody>
      </p:sp>
      <p:sp>
        <p:nvSpPr>
          <p:cNvPr id="90" name="テキスト ボックス 89">
            <a:extLst>
              <a:ext uri="{FF2B5EF4-FFF2-40B4-BE49-F238E27FC236}">
                <a16:creationId xmlns:a16="http://schemas.microsoft.com/office/drawing/2014/main" id="{8BA03465-F983-F504-2615-9E64C57D64E5}"/>
              </a:ext>
            </a:extLst>
          </p:cNvPr>
          <p:cNvSpPr txBox="1"/>
          <p:nvPr/>
        </p:nvSpPr>
        <p:spPr>
          <a:xfrm>
            <a:off x="2531533" y="8368110"/>
            <a:ext cx="550800" cy="247358"/>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出生時</a:t>
            </a:r>
          </a:p>
          <a:p>
            <a:pPr marL="0" lvl="2" algn="ctr"/>
            <a:r>
              <a:rPr lang="ja-JP" altLang="en-US" sz="700">
                <a:latin typeface="+mn-ea"/>
              </a:rPr>
              <a:t>育児休業</a:t>
            </a:r>
          </a:p>
        </p:txBody>
      </p:sp>
      <p:sp>
        <p:nvSpPr>
          <p:cNvPr id="91" name="テキスト ボックス 90">
            <a:extLst>
              <a:ext uri="{FF2B5EF4-FFF2-40B4-BE49-F238E27FC236}">
                <a16:creationId xmlns:a16="http://schemas.microsoft.com/office/drawing/2014/main" id="{CB2C0E6B-290A-020A-6173-738E03AF207B}"/>
              </a:ext>
            </a:extLst>
          </p:cNvPr>
          <p:cNvSpPr txBox="1"/>
          <p:nvPr/>
        </p:nvSpPr>
        <p:spPr>
          <a:xfrm>
            <a:off x="1283109" y="6823755"/>
            <a:ext cx="288000" cy="137711"/>
          </a:xfrm>
          <a:prstGeom prst="rect">
            <a:avLst/>
          </a:prstGeom>
          <a:noFill/>
        </p:spPr>
        <p:txBody>
          <a:bodyPr wrap="none" rtlCol="0" anchor="ctr" anchorCtr="0">
            <a:noAutofit/>
          </a:bodyPr>
          <a:lstStyle/>
          <a:p>
            <a:pPr marL="0" lvl="1" algn="ctr"/>
            <a:r>
              <a:rPr lang="ja-JP" altLang="en-US" sz="700">
                <a:latin typeface="+mn-ea"/>
              </a:rPr>
              <a:t>妊娠</a:t>
            </a:r>
            <a:endParaRPr lang="en-US" altLang="ja-JP" sz="700" dirty="0">
              <a:latin typeface="+mn-ea"/>
            </a:endParaRPr>
          </a:p>
        </p:txBody>
      </p:sp>
      <p:sp>
        <p:nvSpPr>
          <p:cNvPr id="92" name="テキスト ボックス 91">
            <a:extLst>
              <a:ext uri="{FF2B5EF4-FFF2-40B4-BE49-F238E27FC236}">
                <a16:creationId xmlns:a16="http://schemas.microsoft.com/office/drawing/2014/main" id="{DAEAABFC-65C3-6D39-9280-48C8F2D2310D}"/>
              </a:ext>
            </a:extLst>
          </p:cNvPr>
          <p:cNvSpPr txBox="1"/>
          <p:nvPr/>
        </p:nvSpPr>
        <p:spPr>
          <a:xfrm>
            <a:off x="1747026" y="6823755"/>
            <a:ext cx="468000" cy="137711"/>
          </a:xfrm>
          <a:prstGeom prst="rect">
            <a:avLst/>
          </a:prstGeom>
          <a:noFill/>
        </p:spPr>
        <p:txBody>
          <a:bodyPr wrap="none" rtlCol="0" anchor="ctr" anchorCtr="0">
            <a:noAutofit/>
          </a:bodyPr>
          <a:lstStyle/>
          <a:p>
            <a:pPr marL="0" lvl="1" algn="ctr"/>
            <a:r>
              <a:rPr lang="ja-JP" altLang="en-US" sz="700">
                <a:latin typeface="+mn-ea"/>
              </a:rPr>
              <a:t>産前</a:t>
            </a:r>
            <a:r>
              <a:rPr lang="en-US" altLang="ja-JP" sz="700" dirty="0">
                <a:latin typeface="+mn-ea"/>
              </a:rPr>
              <a:t>6</a:t>
            </a:r>
            <a:r>
              <a:rPr lang="ja-JP" altLang="en-US" sz="700">
                <a:latin typeface="+mn-ea"/>
              </a:rPr>
              <a:t>週</a:t>
            </a:r>
            <a:endParaRPr lang="en-US" altLang="ja-JP" sz="700" dirty="0">
              <a:latin typeface="+mn-ea"/>
            </a:endParaRPr>
          </a:p>
        </p:txBody>
      </p:sp>
      <p:sp>
        <p:nvSpPr>
          <p:cNvPr id="93" name="テキスト ボックス 92">
            <a:extLst>
              <a:ext uri="{FF2B5EF4-FFF2-40B4-BE49-F238E27FC236}">
                <a16:creationId xmlns:a16="http://schemas.microsoft.com/office/drawing/2014/main" id="{17787361-214C-D5DC-4404-A3876879A56E}"/>
              </a:ext>
            </a:extLst>
          </p:cNvPr>
          <p:cNvSpPr txBox="1"/>
          <p:nvPr/>
        </p:nvSpPr>
        <p:spPr>
          <a:xfrm>
            <a:off x="2389298" y="6823755"/>
            <a:ext cx="288000" cy="137711"/>
          </a:xfrm>
          <a:prstGeom prst="rect">
            <a:avLst/>
          </a:prstGeom>
          <a:noFill/>
        </p:spPr>
        <p:txBody>
          <a:bodyPr wrap="none" rtlCol="0" anchor="ctr" anchorCtr="0">
            <a:noAutofit/>
          </a:bodyPr>
          <a:lstStyle/>
          <a:p>
            <a:pPr marL="0" lvl="1" algn="ctr"/>
            <a:r>
              <a:rPr lang="ja-JP" altLang="en-US" sz="700">
                <a:latin typeface="+mn-ea"/>
              </a:rPr>
              <a:t>出産</a:t>
            </a:r>
            <a:endParaRPr lang="en-US" altLang="ja-JP" sz="700" dirty="0">
              <a:latin typeface="+mn-ea"/>
            </a:endParaRPr>
          </a:p>
        </p:txBody>
      </p:sp>
      <p:sp>
        <p:nvSpPr>
          <p:cNvPr id="94" name="テキスト ボックス 93">
            <a:extLst>
              <a:ext uri="{FF2B5EF4-FFF2-40B4-BE49-F238E27FC236}">
                <a16:creationId xmlns:a16="http://schemas.microsoft.com/office/drawing/2014/main" id="{C49F644C-6742-9EDB-D358-5D107FF46FF3}"/>
              </a:ext>
            </a:extLst>
          </p:cNvPr>
          <p:cNvSpPr txBox="1"/>
          <p:nvPr/>
        </p:nvSpPr>
        <p:spPr>
          <a:xfrm>
            <a:off x="2850332" y="6823755"/>
            <a:ext cx="468000" cy="137711"/>
          </a:xfrm>
          <a:prstGeom prst="rect">
            <a:avLst/>
          </a:prstGeom>
          <a:noFill/>
        </p:spPr>
        <p:txBody>
          <a:bodyPr wrap="none" rtlCol="0" anchor="ctr" anchorCtr="0">
            <a:noAutofit/>
          </a:bodyPr>
          <a:lstStyle/>
          <a:p>
            <a:pPr marL="0" lvl="1" algn="ctr"/>
            <a:r>
              <a:rPr lang="ja-JP" altLang="en-US" sz="700">
                <a:latin typeface="+mn-ea"/>
              </a:rPr>
              <a:t>産後</a:t>
            </a:r>
            <a:r>
              <a:rPr lang="en-US" altLang="ja-JP" sz="700" dirty="0">
                <a:latin typeface="+mn-ea"/>
              </a:rPr>
              <a:t>8</a:t>
            </a:r>
            <a:r>
              <a:rPr lang="ja-JP" altLang="en-US" sz="700">
                <a:latin typeface="+mn-ea"/>
              </a:rPr>
              <a:t>週</a:t>
            </a:r>
            <a:endParaRPr lang="en-US" altLang="ja-JP" sz="700" dirty="0">
              <a:latin typeface="+mn-ea"/>
            </a:endParaRPr>
          </a:p>
        </p:txBody>
      </p:sp>
      <p:sp>
        <p:nvSpPr>
          <p:cNvPr id="95" name="テキスト ボックス 94">
            <a:extLst>
              <a:ext uri="{FF2B5EF4-FFF2-40B4-BE49-F238E27FC236}">
                <a16:creationId xmlns:a16="http://schemas.microsoft.com/office/drawing/2014/main" id="{3775788A-CB28-BEFE-82C3-88F03A17CFA4}"/>
              </a:ext>
            </a:extLst>
          </p:cNvPr>
          <p:cNvSpPr txBox="1"/>
          <p:nvPr/>
        </p:nvSpPr>
        <p:spPr>
          <a:xfrm>
            <a:off x="4368332" y="6823755"/>
            <a:ext cx="288000" cy="137711"/>
          </a:xfrm>
          <a:prstGeom prst="rect">
            <a:avLst/>
          </a:prstGeom>
          <a:noFill/>
        </p:spPr>
        <p:txBody>
          <a:bodyPr wrap="none" rtlCol="0" anchor="ctr" anchorCtr="0">
            <a:noAutofit/>
          </a:bodyPr>
          <a:lstStyle/>
          <a:p>
            <a:pPr marL="0" lvl="1" algn="ctr"/>
            <a:r>
              <a:rPr lang="en-US" altLang="ja-JP" sz="700" dirty="0">
                <a:latin typeface="+mn-ea"/>
              </a:rPr>
              <a:t>1</a:t>
            </a:r>
            <a:r>
              <a:rPr lang="ja-JP" altLang="en-US" sz="700">
                <a:latin typeface="+mn-ea"/>
              </a:rPr>
              <a:t>歳</a:t>
            </a:r>
            <a:endParaRPr lang="en-US" altLang="ja-JP" sz="700" dirty="0">
              <a:latin typeface="+mn-ea"/>
            </a:endParaRPr>
          </a:p>
        </p:txBody>
      </p:sp>
      <p:sp>
        <p:nvSpPr>
          <p:cNvPr id="96" name="テキスト ボックス 95">
            <a:extLst>
              <a:ext uri="{FF2B5EF4-FFF2-40B4-BE49-F238E27FC236}">
                <a16:creationId xmlns:a16="http://schemas.microsoft.com/office/drawing/2014/main" id="{DCFCF6D0-212E-DDB2-A804-E88DD7357005}"/>
              </a:ext>
            </a:extLst>
          </p:cNvPr>
          <p:cNvSpPr txBox="1"/>
          <p:nvPr/>
        </p:nvSpPr>
        <p:spPr>
          <a:xfrm>
            <a:off x="4681726" y="6823755"/>
            <a:ext cx="517795" cy="137711"/>
          </a:xfrm>
          <a:prstGeom prst="rect">
            <a:avLst/>
          </a:prstGeom>
          <a:noFill/>
        </p:spPr>
        <p:txBody>
          <a:bodyPr wrap="none" rtlCol="0" anchor="ctr" anchorCtr="0">
            <a:noAutofit/>
          </a:bodyPr>
          <a:lstStyle/>
          <a:p>
            <a:pPr marL="0" lvl="1" algn="ctr"/>
            <a:r>
              <a:rPr lang="en-US" altLang="ja-JP" sz="700" dirty="0">
                <a:latin typeface="+mn-ea"/>
              </a:rPr>
              <a:t>1</a:t>
            </a:r>
            <a:r>
              <a:rPr lang="ja-JP" altLang="en-US" sz="700">
                <a:latin typeface="+mn-ea"/>
              </a:rPr>
              <a:t>歳</a:t>
            </a:r>
            <a:r>
              <a:rPr lang="en-US" altLang="ja-JP" sz="700" dirty="0">
                <a:latin typeface="+mn-ea"/>
              </a:rPr>
              <a:t>6</a:t>
            </a:r>
            <a:r>
              <a:rPr lang="ja-JP" altLang="en-US" sz="700">
                <a:latin typeface="+mn-ea"/>
              </a:rPr>
              <a:t>か月</a:t>
            </a:r>
            <a:endParaRPr lang="en-US" altLang="ja-JP" sz="700" dirty="0">
              <a:latin typeface="+mn-ea"/>
            </a:endParaRPr>
          </a:p>
        </p:txBody>
      </p:sp>
      <p:sp>
        <p:nvSpPr>
          <p:cNvPr id="97" name="テキスト ボックス 96">
            <a:extLst>
              <a:ext uri="{FF2B5EF4-FFF2-40B4-BE49-F238E27FC236}">
                <a16:creationId xmlns:a16="http://schemas.microsoft.com/office/drawing/2014/main" id="{570F8B6A-C7E5-66C2-3BC5-B08FCEB0434F}"/>
              </a:ext>
            </a:extLst>
          </p:cNvPr>
          <p:cNvSpPr txBox="1"/>
          <p:nvPr/>
        </p:nvSpPr>
        <p:spPr>
          <a:xfrm>
            <a:off x="5238557" y="6823755"/>
            <a:ext cx="288000" cy="137711"/>
          </a:xfrm>
          <a:prstGeom prst="rect">
            <a:avLst/>
          </a:prstGeom>
          <a:noFill/>
        </p:spPr>
        <p:txBody>
          <a:bodyPr wrap="none" rtlCol="0" anchor="ctr" anchorCtr="0">
            <a:noAutofit/>
          </a:bodyPr>
          <a:lstStyle/>
          <a:p>
            <a:pPr marL="0" lvl="1" algn="ctr"/>
            <a:r>
              <a:rPr lang="en-US" altLang="ja-JP" sz="700" dirty="0">
                <a:latin typeface="+mn-ea"/>
              </a:rPr>
              <a:t>2</a:t>
            </a:r>
            <a:r>
              <a:rPr lang="ja-JP" altLang="en-US" sz="700">
                <a:latin typeface="+mn-ea"/>
              </a:rPr>
              <a:t>歳</a:t>
            </a:r>
            <a:endParaRPr lang="en-US" altLang="ja-JP" sz="700" dirty="0">
              <a:latin typeface="+mn-ea"/>
            </a:endParaRPr>
          </a:p>
        </p:txBody>
      </p:sp>
      <p:sp>
        <p:nvSpPr>
          <p:cNvPr id="98" name="テキスト ボックス 97">
            <a:extLst>
              <a:ext uri="{FF2B5EF4-FFF2-40B4-BE49-F238E27FC236}">
                <a16:creationId xmlns:a16="http://schemas.microsoft.com/office/drawing/2014/main" id="{8FA8BD86-6E8D-5D62-7F15-9DB0A6029B48}"/>
              </a:ext>
            </a:extLst>
          </p:cNvPr>
          <p:cNvSpPr txBox="1"/>
          <p:nvPr/>
        </p:nvSpPr>
        <p:spPr>
          <a:xfrm>
            <a:off x="5413767" y="6823755"/>
            <a:ext cx="288000" cy="137711"/>
          </a:xfrm>
          <a:prstGeom prst="rect">
            <a:avLst/>
          </a:prstGeom>
          <a:noFill/>
        </p:spPr>
        <p:txBody>
          <a:bodyPr wrap="none" rtlCol="0" anchor="ctr" anchorCtr="0">
            <a:noAutofit/>
          </a:bodyPr>
          <a:lstStyle/>
          <a:p>
            <a:pPr marL="0" lvl="1" algn="ctr"/>
            <a:r>
              <a:rPr lang="en-US" altLang="ja-JP" sz="700" dirty="0">
                <a:latin typeface="+mn-ea"/>
              </a:rPr>
              <a:t>3</a:t>
            </a:r>
            <a:r>
              <a:rPr lang="ja-JP" altLang="en-US" sz="700">
                <a:latin typeface="+mn-ea"/>
              </a:rPr>
              <a:t>歳</a:t>
            </a:r>
            <a:endParaRPr lang="en-US" altLang="ja-JP" sz="700" dirty="0">
              <a:latin typeface="+mn-ea"/>
            </a:endParaRPr>
          </a:p>
        </p:txBody>
      </p:sp>
      <p:sp>
        <p:nvSpPr>
          <p:cNvPr id="99" name="テキスト ボックス 98">
            <a:extLst>
              <a:ext uri="{FF2B5EF4-FFF2-40B4-BE49-F238E27FC236}">
                <a16:creationId xmlns:a16="http://schemas.microsoft.com/office/drawing/2014/main" id="{F55EC23C-B142-A7E2-CB85-1C9D57BD0B67}"/>
              </a:ext>
            </a:extLst>
          </p:cNvPr>
          <p:cNvSpPr txBox="1"/>
          <p:nvPr/>
        </p:nvSpPr>
        <p:spPr>
          <a:xfrm>
            <a:off x="6693117" y="6823755"/>
            <a:ext cx="684000" cy="137711"/>
          </a:xfrm>
          <a:prstGeom prst="rect">
            <a:avLst/>
          </a:prstGeom>
          <a:noFill/>
        </p:spPr>
        <p:txBody>
          <a:bodyPr wrap="none" rtlCol="0" anchor="ctr" anchorCtr="0">
            <a:noAutofit/>
          </a:bodyPr>
          <a:lstStyle/>
          <a:p>
            <a:pPr marL="0" lvl="1" algn="ctr"/>
            <a:r>
              <a:rPr lang="ja-JP" altLang="en-US" sz="700">
                <a:latin typeface="+mn-ea"/>
              </a:rPr>
              <a:t>小学校</a:t>
            </a:r>
            <a:r>
              <a:rPr lang="en-US" altLang="ja-JP" sz="700" dirty="0">
                <a:latin typeface="+mn-ea"/>
              </a:rPr>
              <a:t>3</a:t>
            </a:r>
            <a:r>
              <a:rPr lang="ja-JP" altLang="en-US" sz="700">
                <a:latin typeface="+mn-ea"/>
              </a:rPr>
              <a:t>年生修了</a:t>
            </a:r>
            <a:endParaRPr lang="en-US" altLang="ja-JP" sz="700" dirty="0">
              <a:latin typeface="+mn-ea"/>
            </a:endParaRPr>
          </a:p>
        </p:txBody>
      </p:sp>
      <p:sp>
        <p:nvSpPr>
          <p:cNvPr id="20" name="Line 20">
            <a:extLst>
              <a:ext uri="{FF2B5EF4-FFF2-40B4-BE49-F238E27FC236}">
                <a16:creationId xmlns:a16="http://schemas.microsoft.com/office/drawing/2014/main" id="{984D4047-CAA5-4499-FCC8-DC13DD8CC41B}"/>
              </a:ext>
            </a:extLst>
          </p:cNvPr>
          <p:cNvSpPr>
            <a:spLocks noChangeShapeType="1"/>
          </p:cNvSpPr>
          <p:nvPr/>
        </p:nvSpPr>
        <p:spPr bwMode="auto">
          <a:xfrm>
            <a:off x="7033393"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69" name="Line 20">
            <a:extLst>
              <a:ext uri="{FF2B5EF4-FFF2-40B4-BE49-F238E27FC236}">
                <a16:creationId xmlns:a16="http://schemas.microsoft.com/office/drawing/2014/main" id="{860B5C99-9F6A-C493-4428-6D5256FB5FFC}"/>
              </a:ext>
            </a:extLst>
          </p:cNvPr>
          <p:cNvSpPr>
            <a:spLocks noChangeShapeType="1"/>
          </p:cNvSpPr>
          <p:nvPr/>
        </p:nvSpPr>
        <p:spPr bwMode="auto">
          <a:xfrm>
            <a:off x="2531533"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2" name="Line 20">
            <a:extLst>
              <a:ext uri="{FF2B5EF4-FFF2-40B4-BE49-F238E27FC236}">
                <a16:creationId xmlns:a16="http://schemas.microsoft.com/office/drawing/2014/main" id="{2B910C8A-840F-729F-5EBA-AF3F3CAC9BD5}"/>
              </a:ext>
            </a:extLst>
          </p:cNvPr>
          <p:cNvSpPr>
            <a:spLocks noChangeShapeType="1"/>
          </p:cNvSpPr>
          <p:nvPr/>
        </p:nvSpPr>
        <p:spPr bwMode="auto">
          <a:xfrm>
            <a:off x="6383533"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3" name="テキスト ボックス 2">
            <a:extLst>
              <a:ext uri="{FF2B5EF4-FFF2-40B4-BE49-F238E27FC236}">
                <a16:creationId xmlns:a16="http://schemas.microsoft.com/office/drawing/2014/main" id="{5621F6D2-1C7D-1CD7-CD92-B215B61E6FB3}"/>
              </a:ext>
            </a:extLst>
          </p:cNvPr>
          <p:cNvSpPr txBox="1"/>
          <p:nvPr/>
        </p:nvSpPr>
        <p:spPr>
          <a:xfrm>
            <a:off x="6130481" y="6823755"/>
            <a:ext cx="517795" cy="137711"/>
          </a:xfrm>
          <a:prstGeom prst="rect">
            <a:avLst/>
          </a:prstGeom>
          <a:noFill/>
        </p:spPr>
        <p:txBody>
          <a:bodyPr wrap="none" rtlCol="0" anchor="ctr" anchorCtr="0">
            <a:noAutofit/>
          </a:bodyPr>
          <a:lstStyle/>
          <a:p>
            <a:pPr marL="0" lvl="1" algn="ctr"/>
            <a:r>
              <a:rPr lang="ja-JP" altLang="en-US" sz="700">
                <a:latin typeface="+mn-ea"/>
              </a:rPr>
              <a:t>小学校入学</a:t>
            </a:r>
            <a:endParaRPr lang="en-US" altLang="ja-JP" sz="700" dirty="0">
              <a:latin typeface="+mn-ea"/>
            </a:endParaRPr>
          </a:p>
        </p:txBody>
      </p:sp>
      <p:sp>
        <p:nvSpPr>
          <p:cNvPr id="14" name="テキスト ボックス 13">
            <a:extLst>
              <a:ext uri="{FF2B5EF4-FFF2-40B4-BE49-F238E27FC236}">
                <a16:creationId xmlns:a16="http://schemas.microsoft.com/office/drawing/2014/main" id="{05CE7221-C325-B758-D58A-06DDFACD18D7}"/>
              </a:ext>
            </a:extLst>
          </p:cNvPr>
          <p:cNvSpPr txBox="1"/>
          <p:nvPr/>
        </p:nvSpPr>
        <p:spPr>
          <a:xfrm>
            <a:off x="2531533" y="9270891"/>
            <a:ext cx="4500000" cy="252000"/>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子の看護等休暇</a:t>
            </a:r>
            <a:endParaRPr lang="en-US" altLang="ja-JP" sz="500" dirty="0">
              <a:latin typeface="+mn-ea"/>
            </a:endParaRPr>
          </a:p>
        </p:txBody>
      </p:sp>
      <p:sp>
        <p:nvSpPr>
          <p:cNvPr id="15" name="テキスト ボックス 14">
            <a:extLst>
              <a:ext uri="{FF2B5EF4-FFF2-40B4-BE49-F238E27FC236}">
                <a16:creationId xmlns:a16="http://schemas.microsoft.com/office/drawing/2014/main" id="{8E9647EB-3E27-C235-8FFB-ECB075C80B05}"/>
              </a:ext>
            </a:extLst>
          </p:cNvPr>
          <p:cNvSpPr txBox="1"/>
          <p:nvPr/>
        </p:nvSpPr>
        <p:spPr>
          <a:xfrm>
            <a:off x="5555533" y="9545639"/>
            <a:ext cx="828000" cy="331200"/>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柔軟な働き方を</a:t>
            </a:r>
            <a:endParaRPr lang="en-US" altLang="ja-JP" sz="700" dirty="0">
              <a:latin typeface="+mn-ea"/>
            </a:endParaRPr>
          </a:p>
          <a:p>
            <a:pPr marL="0" lvl="2" algn="ctr"/>
            <a:r>
              <a:rPr lang="ja-JP" altLang="en-US" sz="700">
                <a:latin typeface="+mn-ea"/>
              </a:rPr>
              <a:t>実現するための措置</a:t>
            </a:r>
            <a:endParaRPr lang="en-US" altLang="ja-JP" sz="500" dirty="0">
              <a:latin typeface="+mn-ea"/>
            </a:endParaRPr>
          </a:p>
        </p:txBody>
      </p:sp>
      <p:sp>
        <p:nvSpPr>
          <p:cNvPr id="12" name="テキスト ボックス 11">
            <a:extLst>
              <a:ext uri="{FF2B5EF4-FFF2-40B4-BE49-F238E27FC236}">
                <a16:creationId xmlns:a16="http://schemas.microsoft.com/office/drawing/2014/main" id="{75C2F638-C8E5-BA53-CAF1-816A8471A9BB}"/>
              </a:ext>
            </a:extLst>
          </p:cNvPr>
          <p:cNvSpPr txBox="1"/>
          <p:nvPr/>
        </p:nvSpPr>
        <p:spPr>
          <a:xfrm>
            <a:off x="6268996" y="2273527"/>
            <a:ext cx="660442" cy="461665"/>
          </a:xfrm>
          <a:prstGeom prst="rect">
            <a:avLst/>
          </a:prstGeom>
          <a:noFill/>
        </p:spPr>
        <p:txBody>
          <a:bodyPr wrap="square" rtlCol="0" anchor="ctr">
            <a:spAutoFit/>
          </a:bodyPr>
          <a:lstStyle/>
          <a:p>
            <a:pPr marL="0" lvl="1" algn="ctr"/>
            <a:r>
              <a:rPr lang="ja-JP" altLang="en-US" sz="1200">
                <a:latin typeface="+mn-ea"/>
              </a:rPr>
              <a:t>社長の</a:t>
            </a:r>
            <a:endParaRPr lang="en-US" altLang="ja-JP" sz="1200" dirty="0">
              <a:latin typeface="+mn-ea"/>
            </a:endParaRPr>
          </a:p>
          <a:p>
            <a:pPr marL="0" lvl="1" algn="ctr"/>
            <a:r>
              <a:rPr lang="ja-JP" altLang="en-US" sz="1200">
                <a:latin typeface="+mn-ea"/>
              </a:rPr>
              <a:t>顔写真</a:t>
            </a:r>
            <a:endParaRPr lang="en-US" altLang="ja-JP" sz="1200" dirty="0">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583</Words>
  <PresentationFormat>ユーザー設定</PresentationFormat>
  <Paragraphs>56</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HGP創英角ｺﾞｼｯｸUB</vt:lpstr>
      <vt:lpstr>HGSSoeiKakugothicUB</vt:lpstr>
      <vt:lpstr>Arial</vt:lpstr>
      <vt:lpstr>Calibri</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