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9" r:id="rId2"/>
    <p:sldId id="262" r:id="rId3"/>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作成者"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FF6600"/>
    <a:srgbClr val="FB8265"/>
    <a:srgbClr val="FEDACA"/>
    <a:srgbClr val="FCAE91"/>
    <a:srgbClr val="969696"/>
    <a:srgbClr val="FFFFFF"/>
    <a:srgbClr val="D1F3FF"/>
    <a:srgbClr val="EFFBFF"/>
    <a:srgbClr val="B9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89" autoAdjust="0"/>
    <p:restoredTop sz="95401" autoAdjust="0"/>
  </p:normalViewPr>
  <p:slideViewPr>
    <p:cSldViewPr>
      <p:cViewPr>
        <p:scale>
          <a:sx n="100" d="100"/>
          <a:sy n="100" d="100"/>
        </p:scale>
        <p:origin x="368" y="60"/>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commentAuthors.xml" Type="http://schemas.openxmlformats.org/officeDocument/2006/relationships/commentAuthors"/><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18830" cy="493316"/>
          </a:xfrm>
          <a:prstGeom prst="rect">
            <a:avLst/>
          </a:prstGeom>
        </p:spPr>
        <p:txBody>
          <a:bodyPr vert="horz" lIns="94847" tIns="47423" rIns="94847" bIns="47423"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5" y="1"/>
            <a:ext cx="2918830" cy="493316"/>
          </a:xfrm>
          <a:prstGeom prst="rect">
            <a:avLst/>
          </a:prstGeom>
        </p:spPr>
        <p:txBody>
          <a:bodyPr vert="horz" lIns="94847" tIns="47423" rIns="94847" bIns="47423" rtlCol="0"/>
          <a:lstStyle>
            <a:lvl1pPr algn="r">
              <a:defRPr sz="1200"/>
            </a:lvl1pPr>
          </a:lstStyle>
          <a:p>
            <a:fld id="{16B17AE3-4726-4B77-9012-D206F9A79D7C}" type="datetimeFigureOut">
              <a:rPr kumimoji="1" lang="ja-JP" altLang="en-US" smtClean="0"/>
              <a:pPr/>
              <a:t>2024/11/22</a:t>
            </a:fld>
            <a:endParaRPr kumimoji="1" lang="ja-JP" altLang="en-US"/>
          </a:p>
        </p:txBody>
      </p:sp>
      <p:sp>
        <p:nvSpPr>
          <p:cNvPr id="4" name="スライド イメージ プレースホルダ 3"/>
          <p:cNvSpPr>
            <a:spLocks noGrp="1" noRot="1" noChangeAspect="1"/>
          </p:cNvSpPr>
          <p:nvPr>
            <p:ph type="sldImg" idx="2"/>
          </p:nvPr>
        </p:nvSpPr>
        <p:spPr>
          <a:xfrm>
            <a:off x="696913" y="739775"/>
            <a:ext cx="5341937" cy="3698875"/>
          </a:xfrm>
          <a:prstGeom prst="rect">
            <a:avLst/>
          </a:prstGeom>
          <a:noFill/>
          <a:ln w="12700">
            <a:solidFill>
              <a:prstClr val="black"/>
            </a:solidFill>
          </a:ln>
        </p:spPr>
        <p:txBody>
          <a:bodyPr vert="horz" lIns="94847" tIns="47423" rIns="94847" bIns="47423"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4847" tIns="47423" rIns="94847" bIns="4742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6"/>
            <a:ext cx="2918830" cy="493316"/>
          </a:xfrm>
          <a:prstGeom prst="rect">
            <a:avLst/>
          </a:prstGeom>
        </p:spPr>
        <p:txBody>
          <a:bodyPr vert="horz" lIns="94847" tIns="47423" rIns="94847" bIns="47423"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5" y="9371286"/>
            <a:ext cx="2918830" cy="493316"/>
          </a:xfrm>
          <a:prstGeom prst="rect">
            <a:avLst/>
          </a:prstGeom>
        </p:spPr>
        <p:txBody>
          <a:bodyPr vert="horz" lIns="94847" tIns="47423" rIns="94847" bIns="47423"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4789483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FED9ADCE-5754-4AAD-968F-8E1219AECAB0}"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FED9ADCE-5754-4AAD-968F-8E1219AECAB0}" type="slidenum">
              <a:rPr kumimoji="1" lang="ja-JP" altLang="en-US" smtClean="0"/>
              <a:pPr/>
              <a:t>2</a:t>
            </a:fld>
            <a:endParaRPr kumimoji="1" lang="ja-JP" altLang="en-US"/>
          </a:p>
        </p:txBody>
      </p:sp>
    </p:spTree>
    <p:extLst>
      <p:ext uri="{BB962C8B-B14F-4D97-AF65-F5344CB8AC3E}">
        <p14:creationId xmlns:p14="http://schemas.microsoft.com/office/powerpoint/2010/main" val="134838524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8193742" y="39085"/>
            <a:ext cx="1543792" cy="223476"/>
          </a:xfrm>
          <a:prstGeom prst="rect">
            <a:avLst/>
          </a:prstGeom>
          <a:ln>
            <a:solidFill>
              <a:srgbClr val="C00000"/>
            </a:solidFill>
          </a:ln>
        </p:spPr>
        <p:txBody>
          <a:bodyPr/>
          <a:lstStyle>
            <a:lvl1pPr algn="ctr">
              <a:defRPr b="1">
                <a:solidFill>
                  <a:srgbClr val="C00000"/>
                </a:solidFill>
              </a:defRPr>
            </a:lvl1pPr>
          </a:lstStyle>
          <a:p>
            <a:r>
              <a:rPr lang="ja-JP" altLang="en-US"/>
              <a:t>プラン案</a:t>
            </a:r>
            <a:endParaRPr lang="ja-JP" altLang="en-US" dirty="0"/>
          </a:p>
        </p:txBody>
      </p:sp>
      <p:sp>
        <p:nvSpPr>
          <p:cNvPr id="6" name="スライド番号プレースホルダ 5"/>
          <p:cNvSpPr>
            <a:spLocks noGrp="1"/>
          </p:cNvSpPr>
          <p:nvPr>
            <p:ph type="sldNum" sz="quarter" idx="12"/>
          </p:nvPr>
        </p:nvSpPr>
        <p:spPr>
          <a:xfrm>
            <a:off x="4224919" y="6569658"/>
            <a:ext cx="2311400" cy="165718"/>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5" name="フッター プレースホルダ 4"/>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a:prstGeom prst="rect">
            <a:avLst/>
          </a:prstGeo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40"/>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5" name="フッター プレースホルダ 4"/>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5" name="フッター プレースホルダ 4"/>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a:prstGeom prst="rect">
            <a:avLst/>
          </a:prstGeo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5" name="フッター プレースホルダ 4"/>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6" name="フッター プレースホルダ 5"/>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2" y="1535114"/>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2" y="2174876"/>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3" y="1535114"/>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3" y="2174876"/>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8" name="フッター プレースホルダ 7"/>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4" name="フッター プレースホルダ 3"/>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3" name="フッター プレースホルダ 2"/>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50"/>
            <a:ext cx="3259006" cy="1162050"/>
          </a:xfrm>
          <a:prstGeom prst="rect">
            <a:avLst/>
          </a:prstGeo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2" y="273052"/>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2"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6" name="フッター プレースホルダ 5"/>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a:prstGeom prst="rect">
            <a:avLst/>
          </a:prstGeo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6" name="フッター プレースホルダ 5"/>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495300" y="437900"/>
            <a:ext cx="8915400" cy="5688265"/>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4097762" y="6669360"/>
            <a:ext cx="2311400" cy="188640"/>
          </a:xfrm>
          <a:prstGeom prst="rect">
            <a:avLst/>
          </a:prstGeom>
        </p:spPr>
        <p:txBody>
          <a:bodyPr vert="horz" lIns="91440" tIns="45720" rIns="91440" bIns="45720" rtlCol="0" anchor="ctr"/>
          <a:lstStyle>
            <a:lvl1pPr algn="ctr">
              <a:defRPr sz="1200">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1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11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105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Line 51"/>
          <p:cNvSpPr>
            <a:spLocks noChangeShapeType="1"/>
          </p:cNvSpPr>
          <p:nvPr/>
        </p:nvSpPr>
        <p:spPr bwMode="auto">
          <a:xfrm>
            <a:off x="7583290" y="3640128"/>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172" name="Text Box 55">
            <a:extLst>
              <a:ext uri="{FF2B5EF4-FFF2-40B4-BE49-F238E27FC236}">
                <a16:creationId xmlns:a16="http://schemas.microsoft.com/office/drawing/2014/main" id="{D3DD55E0-5202-4DF0-B23C-0930E21A03FF}"/>
              </a:ext>
            </a:extLst>
          </p:cNvPr>
          <p:cNvSpPr txBox="1">
            <a:spLocks noChangeArrowheads="1"/>
          </p:cNvSpPr>
          <p:nvPr/>
        </p:nvSpPr>
        <p:spPr bwMode="auto">
          <a:xfrm>
            <a:off x="7185248" y="5830431"/>
            <a:ext cx="2592288" cy="255382"/>
          </a:xfrm>
          <a:prstGeom prst="rect">
            <a:avLst/>
          </a:prstGeom>
          <a:solidFill>
            <a:schemeClr val="bg1"/>
          </a:solid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・子が３歳までの間、報酬が低下した場合でも出生前の標準報酬月額に基づく年金額が受け取れる制度</a:t>
            </a:r>
          </a:p>
        </p:txBody>
      </p:sp>
      <p:grpSp>
        <p:nvGrpSpPr>
          <p:cNvPr id="161" name="グループ化 160"/>
          <p:cNvGrpSpPr/>
          <p:nvPr/>
        </p:nvGrpSpPr>
        <p:grpSpPr>
          <a:xfrm>
            <a:off x="-36260" y="260647"/>
            <a:ext cx="10077150" cy="6630909"/>
            <a:chOff x="-11582" y="216624"/>
            <a:chExt cx="10077150" cy="6630909"/>
          </a:xfrm>
        </p:grpSpPr>
        <p:sp>
          <p:nvSpPr>
            <p:cNvPr id="2127" name="AutoShape 136"/>
            <p:cNvSpPr>
              <a:spLocks noChangeArrowheads="1"/>
            </p:cNvSpPr>
            <p:nvPr/>
          </p:nvSpPr>
          <p:spPr bwMode="auto">
            <a:xfrm>
              <a:off x="1305270" y="216625"/>
              <a:ext cx="3636000" cy="218900"/>
            </a:xfrm>
            <a:prstGeom prst="roundRect">
              <a:avLst/>
            </a:prstGeom>
            <a:solidFill>
              <a:srgbClr val="FEDACA"/>
            </a:solidFill>
            <a:ln w="9525">
              <a:solidFill>
                <a:srgbClr val="868686"/>
              </a:solidFill>
              <a:round/>
              <a:headEnd/>
              <a:tailEnd/>
            </a:ln>
          </p:spPr>
          <p:txBody>
            <a:bodyPr wrap="none" lIns="67338" tIns="35016" rIns="67338" bIns="35016" anchor="ctr"/>
            <a:lstStyle/>
            <a:p>
              <a:pPr algn="ctr" defTabSz="957341"/>
              <a:r>
                <a:rPr lang="ja-JP" altLang="en-US" sz="1400" b="1" dirty="0">
                  <a:latin typeface="HGSｺﾞｼｯｸM" pitchFamily="50" charset="-128"/>
                  <a:ea typeface="HGSｺﾞｼｯｸM" pitchFamily="50" charset="-128"/>
                </a:rPr>
                <a:t>妊娠期</a:t>
              </a:r>
            </a:p>
          </p:txBody>
        </p:sp>
        <p:sp>
          <p:nvSpPr>
            <p:cNvPr id="2128" name="AutoShape 137"/>
            <p:cNvSpPr>
              <a:spLocks noChangeArrowheads="1"/>
            </p:cNvSpPr>
            <p:nvPr/>
          </p:nvSpPr>
          <p:spPr bwMode="auto">
            <a:xfrm>
              <a:off x="4930721" y="216625"/>
              <a:ext cx="1008000" cy="218900"/>
            </a:xfrm>
            <a:prstGeom prst="roundRect">
              <a:avLst/>
            </a:prstGeom>
            <a:solidFill>
              <a:srgbClr val="FCAE91"/>
            </a:solidFill>
            <a:ln w="9525">
              <a:solidFill>
                <a:srgbClr val="868686"/>
              </a:solidFill>
              <a:round/>
              <a:headEnd/>
              <a:tailEnd/>
            </a:ln>
          </p:spPr>
          <p:txBody>
            <a:bodyPr wrap="none" lIns="108000" tIns="35016" rIns="108000" bIns="35016" anchor="ctr"/>
            <a:lstStyle/>
            <a:p>
              <a:pPr algn="ctr" defTabSz="957341"/>
              <a:r>
                <a:rPr lang="ja-JP" altLang="en-US" sz="1400" b="1" dirty="0">
                  <a:latin typeface="HGSｺﾞｼｯｸM" pitchFamily="50" charset="-128"/>
                  <a:ea typeface="HGSｺﾞｼｯｸM" pitchFamily="50" charset="-128"/>
                </a:rPr>
                <a:t>出産･産後期</a:t>
              </a:r>
            </a:p>
          </p:txBody>
        </p:sp>
        <p:sp>
          <p:nvSpPr>
            <p:cNvPr id="2129" name="AutoShape 138"/>
            <p:cNvSpPr>
              <a:spLocks noChangeArrowheads="1"/>
            </p:cNvSpPr>
            <p:nvPr/>
          </p:nvSpPr>
          <p:spPr bwMode="auto">
            <a:xfrm>
              <a:off x="5940652" y="216625"/>
              <a:ext cx="2245557" cy="218900"/>
            </a:xfrm>
            <a:prstGeom prst="roundRect">
              <a:avLst/>
            </a:prstGeom>
            <a:solidFill>
              <a:srgbClr val="FB8265"/>
            </a:solidFill>
            <a:ln w="9525">
              <a:solidFill>
                <a:srgbClr val="868686"/>
              </a:solidFill>
              <a:round/>
              <a:headEnd/>
              <a:tailEnd/>
            </a:ln>
          </p:spPr>
          <p:txBody>
            <a:bodyPr wrap="none" lIns="67338" tIns="35016" rIns="67338" bIns="35016" anchor="ctr"/>
            <a:lstStyle/>
            <a:p>
              <a:pPr algn="ctr" defTabSz="957341"/>
              <a:r>
                <a:rPr lang="ja-JP" altLang="en-US" sz="1400" b="1" dirty="0">
                  <a:latin typeface="HGSｺﾞｼｯｸM" pitchFamily="50" charset="-128"/>
                  <a:ea typeface="HGSｺﾞｼｯｸM" pitchFamily="50" charset="-128"/>
                </a:rPr>
                <a:t>育休期</a:t>
              </a:r>
            </a:p>
          </p:txBody>
        </p:sp>
        <p:sp>
          <p:nvSpPr>
            <p:cNvPr id="2130" name="AutoShape 139"/>
            <p:cNvSpPr>
              <a:spLocks noChangeArrowheads="1"/>
            </p:cNvSpPr>
            <p:nvPr/>
          </p:nvSpPr>
          <p:spPr bwMode="auto">
            <a:xfrm>
              <a:off x="8177610" y="216624"/>
              <a:ext cx="1604745" cy="218899"/>
            </a:xfrm>
            <a:prstGeom prst="roundRect">
              <a:avLst/>
            </a:prstGeom>
            <a:solidFill>
              <a:srgbClr val="E60000"/>
            </a:solidFill>
            <a:ln w="9525">
              <a:solidFill>
                <a:srgbClr val="868686"/>
              </a:solidFill>
              <a:round/>
              <a:headEnd/>
              <a:tailEnd/>
            </a:ln>
          </p:spPr>
          <p:txBody>
            <a:bodyPr wrap="none" lIns="67338" tIns="35016" rIns="67338" bIns="35016" anchor="ctr"/>
            <a:lstStyle/>
            <a:p>
              <a:pPr algn="ctr" defTabSz="957341"/>
              <a:r>
                <a:rPr lang="ja-JP" altLang="en-US" sz="1400" b="1" dirty="0">
                  <a:solidFill>
                    <a:srgbClr val="FFFFFF"/>
                  </a:solidFill>
                  <a:latin typeface="HGSｺﾞｼｯｸM" pitchFamily="50" charset="-128"/>
                  <a:ea typeface="HGSｺﾞｼｯｸM" pitchFamily="50" charset="-128"/>
                </a:rPr>
                <a:t>復職後</a:t>
              </a:r>
            </a:p>
          </p:txBody>
        </p:sp>
        <p:sp>
          <p:nvSpPr>
            <p:cNvPr id="4265" name="AutoShape 169" descr="20%"/>
            <p:cNvSpPr>
              <a:spLocks noChangeArrowheads="1"/>
            </p:cNvSpPr>
            <p:nvPr/>
          </p:nvSpPr>
          <p:spPr bwMode="auto">
            <a:xfrm>
              <a:off x="-11582" y="1527883"/>
              <a:ext cx="9877244" cy="1959307"/>
            </a:xfrm>
            <a:prstGeom prst="roundRect">
              <a:avLst>
                <a:gd name="adj" fmla="val 3667"/>
              </a:avLst>
            </a:prstGeom>
            <a:pattFill prst="pct20">
              <a:fgClr>
                <a:srgbClr val="FCAE91"/>
              </a:fgClr>
              <a:bgClr>
                <a:schemeClr val="bg1"/>
              </a:bgClr>
            </a:pattFill>
            <a:ln w="38100">
              <a:solidFill>
                <a:srgbClr val="FB8265"/>
              </a:solidFill>
              <a:round/>
              <a:headEnd/>
              <a:tailEnd/>
            </a:ln>
            <a:effectLst>
              <a:outerShdw dist="53882" dir="2700000" algn="ctr" rotWithShape="0">
                <a:schemeClr val="bg2"/>
              </a:outerShdw>
            </a:effectLst>
          </p:spPr>
          <p:txBody>
            <a:bodyPr wrap="none" lIns="67338" tIns="35016" rIns="67338" bIns="35016" anchor="ctr"/>
            <a:lstStyle/>
            <a:p>
              <a:pPr>
                <a:defRPr/>
              </a:pPr>
              <a:endParaRPr lang="ja-JP" altLang="en-US" dirty="0"/>
            </a:p>
          </p:txBody>
        </p:sp>
        <p:sp>
          <p:nvSpPr>
            <p:cNvPr id="2067" name="Line 17"/>
            <p:cNvSpPr>
              <a:spLocks noChangeShapeType="1"/>
            </p:cNvSpPr>
            <p:nvPr/>
          </p:nvSpPr>
          <p:spPr bwMode="auto">
            <a:xfrm flipV="1">
              <a:off x="1126423" y="3867963"/>
              <a:ext cx="8795129" cy="5395"/>
            </a:xfrm>
            <a:prstGeom prst="line">
              <a:avLst/>
            </a:prstGeom>
            <a:noFill/>
            <a:ln w="76200">
              <a:solidFill>
                <a:srgbClr val="876B1B"/>
              </a:solidFill>
              <a:round/>
              <a:headEnd/>
              <a:tailEnd type="triangle" w="med" len="sm"/>
            </a:ln>
          </p:spPr>
          <p:txBody>
            <a:bodyPr lIns="68415" tIns="34208" rIns="68415" bIns="34208"/>
            <a:lstStyle/>
            <a:p>
              <a:endParaRPr lang="ja-JP" altLang="en-US"/>
            </a:p>
          </p:txBody>
        </p:sp>
        <p:sp>
          <p:nvSpPr>
            <p:cNvPr id="2052" name="Rectangle 5"/>
            <p:cNvSpPr>
              <a:spLocks noChangeArrowheads="1"/>
            </p:cNvSpPr>
            <p:nvPr/>
          </p:nvSpPr>
          <p:spPr bwMode="auto">
            <a:xfrm>
              <a:off x="358446" y="1691792"/>
              <a:ext cx="665425" cy="593958"/>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a:latin typeface="HGSｺﾞｼｯｸM" pitchFamily="50" charset="-128"/>
                  <a:ea typeface="HGSｺﾞｼｯｸM" pitchFamily="50" charset="-128"/>
                </a:rPr>
                <a:t>制度対象者</a:t>
              </a:r>
            </a:p>
            <a:p>
              <a:pPr algn="ctr" defTabSz="957341">
                <a:defRPr/>
              </a:pPr>
              <a:r>
                <a:rPr lang="ja-JP" altLang="en-US" sz="800" dirty="0">
                  <a:latin typeface="HGSｺﾞｼｯｸM" pitchFamily="50" charset="-128"/>
                  <a:ea typeface="HGSｺﾞｼｯｸM" pitchFamily="50" charset="-128"/>
                </a:rPr>
                <a:t>→企業・　上司</a:t>
              </a:r>
            </a:p>
          </p:txBody>
        </p:sp>
        <p:sp>
          <p:nvSpPr>
            <p:cNvPr id="2" name="Rectangle 6"/>
            <p:cNvSpPr>
              <a:spLocks noChangeArrowheads="1"/>
            </p:cNvSpPr>
            <p:nvPr/>
          </p:nvSpPr>
          <p:spPr bwMode="auto">
            <a:xfrm>
              <a:off x="358445" y="3674852"/>
              <a:ext cx="665426" cy="411685"/>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休業制度</a:t>
              </a:r>
            </a:p>
          </p:txBody>
        </p:sp>
        <p:sp>
          <p:nvSpPr>
            <p:cNvPr id="2053" name="Rectangle 10"/>
            <p:cNvSpPr>
              <a:spLocks noChangeArrowheads="1"/>
            </p:cNvSpPr>
            <p:nvPr/>
          </p:nvSpPr>
          <p:spPr bwMode="auto">
            <a:xfrm>
              <a:off x="357220" y="4145502"/>
              <a:ext cx="665425" cy="627062"/>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妊娠期の</a:t>
              </a:r>
            </a:p>
            <a:p>
              <a:pPr algn="ctr" defTabSz="957341"/>
              <a:r>
                <a:rPr lang="ja-JP" altLang="en-US" sz="800" dirty="0">
                  <a:latin typeface="HGSｺﾞｼｯｸM" pitchFamily="50" charset="-128"/>
                  <a:ea typeface="HGSｺﾞｼｯｸM" pitchFamily="50" charset="-128"/>
                </a:rPr>
                <a:t>の支援</a:t>
              </a:r>
            </a:p>
          </p:txBody>
        </p:sp>
        <p:sp>
          <p:nvSpPr>
            <p:cNvPr id="2054" name="Rectangle 11"/>
            <p:cNvSpPr>
              <a:spLocks noChangeArrowheads="1"/>
            </p:cNvSpPr>
            <p:nvPr/>
          </p:nvSpPr>
          <p:spPr bwMode="auto">
            <a:xfrm>
              <a:off x="358445" y="6342612"/>
              <a:ext cx="665426" cy="212044"/>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社会保険</a:t>
              </a:r>
            </a:p>
          </p:txBody>
        </p:sp>
        <p:sp>
          <p:nvSpPr>
            <p:cNvPr id="2055" name="Rectangle 13"/>
            <p:cNvSpPr>
              <a:spLocks noChangeArrowheads="1"/>
            </p:cNvSpPr>
            <p:nvPr/>
          </p:nvSpPr>
          <p:spPr bwMode="auto">
            <a:xfrm>
              <a:off x="17768" y="1691792"/>
              <a:ext cx="312492" cy="1008530"/>
            </a:xfrm>
            <a:prstGeom prst="rect">
              <a:avLst/>
            </a:prstGeom>
            <a:solidFill>
              <a:srgbClr val="E4BB46"/>
            </a:solidFill>
            <a:ln w="9525">
              <a:noFill/>
              <a:miter lim="800000"/>
              <a:headEnd/>
              <a:tailEnd/>
            </a:ln>
          </p:spPr>
          <p:txBody>
            <a:bodyPr vert="eaVert" wrap="none" lIns="67338" tIns="35016" rIns="67338" bIns="35016" anchor="ctr"/>
            <a:lstStyle/>
            <a:p>
              <a:pPr algn="ctr" defTabSz="957341"/>
              <a:r>
                <a:rPr lang="ja-JP" altLang="en-US" sz="1000" dirty="0">
                  <a:latin typeface="HGSｺﾞｼｯｸM" pitchFamily="50" charset="-128"/>
                  <a:ea typeface="HGSｺﾞｼｯｸM" pitchFamily="50" charset="-128"/>
                </a:rPr>
                <a:t>報告・連絡</a:t>
              </a:r>
            </a:p>
          </p:txBody>
        </p:sp>
        <p:sp>
          <p:nvSpPr>
            <p:cNvPr id="2056" name="Rectangle 14"/>
            <p:cNvSpPr>
              <a:spLocks noChangeArrowheads="1"/>
            </p:cNvSpPr>
            <p:nvPr/>
          </p:nvSpPr>
          <p:spPr bwMode="auto">
            <a:xfrm>
              <a:off x="17767" y="3674852"/>
              <a:ext cx="312493" cy="411685"/>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休業</a:t>
              </a:r>
            </a:p>
          </p:txBody>
        </p:sp>
        <p:sp>
          <p:nvSpPr>
            <p:cNvPr id="2057" name="Rectangle 15"/>
            <p:cNvSpPr>
              <a:spLocks noChangeArrowheads="1"/>
            </p:cNvSpPr>
            <p:nvPr/>
          </p:nvSpPr>
          <p:spPr bwMode="auto">
            <a:xfrm>
              <a:off x="18993" y="4139832"/>
              <a:ext cx="307590" cy="2151346"/>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（公）妊娠・出産・育児支援制度</a:t>
              </a:r>
            </a:p>
            <a:p>
              <a:pPr algn="ctr" defTabSz="957341"/>
              <a:r>
                <a:rPr lang="ja-JP" altLang="en-US" sz="900" dirty="0">
                  <a:latin typeface="HGSｺﾞｼｯｸM" pitchFamily="50" charset="-128"/>
                  <a:ea typeface="HGSｺﾞｼｯｸM" pitchFamily="50" charset="-128"/>
                </a:rPr>
                <a:t>（被保険者のみ）</a:t>
              </a:r>
            </a:p>
          </p:txBody>
        </p:sp>
        <p:sp>
          <p:nvSpPr>
            <p:cNvPr id="2069" name="Rectangle 28"/>
            <p:cNvSpPr>
              <a:spLocks noChangeArrowheads="1"/>
            </p:cNvSpPr>
            <p:nvPr/>
          </p:nvSpPr>
          <p:spPr bwMode="auto">
            <a:xfrm>
              <a:off x="358445" y="2342000"/>
              <a:ext cx="665426" cy="359456"/>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a:latin typeface="HGSｺﾞｼｯｸM" pitchFamily="50" charset="-128"/>
                  <a:ea typeface="HGSｺﾞｼｯｸM" pitchFamily="50" charset="-128"/>
                </a:rPr>
                <a:t>企業・上司</a:t>
              </a:r>
            </a:p>
            <a:p>
              <a:pPr algn="ctr" defTabSz="957341">
                <a:defRPr/>
              </a:pPr>
              <a:r>
                <a:rPr lang="ja-JP" altLang="en-US" sz="800" dirty="0">
                  <a:latin typeface="HGSｺﾞｼｯｸM" pitchFamily="50" charset="-128"/>
                  <a:ea typeface="HGSｺﾞｼｯｸM" pitchFamily="50" charset="-128"/>
                </a:rPr>
                <a:t>→制度　　対象者</a:t>
              </a:r>
            </a:p>
          </p:txBody>
        </p:sp>
        <p:sp>
          <p:nvSpPr>
            <p:cNvPr id="2059" name="Rectangle 91"/>
            <p:cNvSpPr>
              <a:spLocks noChangeArrowheads="1"/>
            </p:cNvSpPr>
            <p:nvPr/>
          </p:nvSpPr>
          <p:spPr bwMode="auto">
            <a:xfrm>
              <a:off x="352318" y="4832662"/>
              <a:ext cx="665425" cy="839107"/>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出産期</a:t>
              </a:r>
            </a:p>
            <a:p>
              <a:pPr algn="ctr" defTabSz="957341"/>
              <a:r>
                <a:rPr lang="ja-JP" altLang="en-US" sz="800" dirty="0">
                  <a:latin typeface="HGSｺﾞｼｯｸM" pitchFamily="50" charset="-128"/>
                  <a:ea typeface="HGSｺﾞｼｯｸM" pitchFamily="50" charset="-128"/>
                </a:rPr>
                <a:t>の支援</a:t>
              </a:r>
            </a:p>
          </p:txBody>
        </p:sp>
        <p:sp>
          <p:nvSpPr>
            <p:cNvPr id="2060" name="Rectangle 92"/>
            <p:cNvSpPr>
              <a:spLocks noChangeArrowheads="1"/>
            </p:cNvSpPr>
            <p:nvPr/>
          </p:nvSpPr>
          <p:spPr bwMode="auto">
            <a:xfrm>
              <a:off x="367023" y="5720528"/>
              <a:ext cx="665425" cy="570649"/>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育児期</a:t>
              </a:r>
            </a:p>
            <a:p>
              <a:pPr algn="ctr" defTabSz="957341"/>
              <a:r>
                <a:rPr lang="ja-JP" altLang="en-US" sz="800" dirty="0">
                  <a:latin typeface="HGSｺﾞｼｯｸM" pitchFamily="50" charset="-128"/>
                  <a:ea typeface="HGSｺﾞｼｯｸM" pitchFamily="50" charset="-128"/>
                </a:rPr>
                <a:t>の支援</a:t>
              </a:r>
            </a:p>
          </p:txBody>
        </p:sp>
        <p:sp>
          <p:nvSpPr>
            <p:cNvPr id="2061" name="Rectangle 94"/>
            <p:cNvSpPr>
              <a:spLocks noChangeArrowheads="1"/>
            </p:cNvSpPr>
            <p:nvPr/>
          </p:nvSpPr>
          <p:spPr bwMode="auto">
            <a:xfrm>
              <a:off x="23895" y="6342611"/>
              <a:ext cx="312492" cy="470580"/>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保険料</a:t>
              </a:r>
            </a:p>
          </p:txBody>
        </p:sp>
        <p:sp>
          <p:nvSpPr>
            <p:cNvPr id="2062" name="Rectangle 95"/>
            <p:cNvSpPr>
              <a:spLocks noChangeArrowheads="1"/>
            </p:cNvSpPr>
            <p:nvPr/>
          </p:nvSpPr>
          <p:spPr bwMode="auto">
            <a:xfrm>
              <a:off x="358445" y="6576467"/>
              <a:ext cx="665426" cy="229054"/>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雇用保険</a:t>
              </a:r>
            </a:p>
          </p:txBody>
        </p:sp>
        <p:sp>
          <p:nvSpPr>
            <p:cNvPr id="2141" name="Rectangle 164"/>
            <p:cNvSpPr>
              <a:spLocks noChangeArrowheads="1"/>
            </p:cNvSpPr>
            <p:nvPr/>
          </p:nvSpPr>
          <p:spPr bwMode="auto">
            <a:xfrm>
              <a:off x="358446" y="2817424"/>
              <a:ext cx="665425" cy="628687"/>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a:latin typeface="HGSｺﾞｼｯｸM" pitchFamily="50" charset="-128"/>
                  <a:ea typeface="HGSｺﾞｼｯｸM" pitchFamily="50" charset="-128"/>
                </a:rPr>
                <a:t>制度対象者</a:t>
              </a:r>
            </a:p>
          </p:txBody>
        </p:sp>
        <p:sp>
          <p:nvSpPr>
            <p:cNvPr id="2064" name="Rectangle 166"/>
            <p:cNvSpPr>
              <a:spLocks noChangeArrowheads="1"/>
            </p:cNvSpPr>
            <p:nvPr/>
          </p:nvSpPr>
          <p:spPr bwMode="auto">
            <a:xfrm>
              <a:off x="17768" y="2819536"/>
              <a:ext cx="312492" cy="643586"/>
            </a:xfrm>
            <a:prstGeom prst="rect">
              <a:avLst/>
            </a:prstGeom>
            <a:solidFill>
              <a:srgbClr val="E4BB46"/>
            </a:solidFill>
            <a:ln w="9525">
              <a:noFill/>
              <a:miter lim="800000"/>
              <a:headEnd/>
              <a:tailEnd/>
            </a:ln>
          </p:spPr>
          <p:txBody>
            <a:bodyPr vert="eaVert" wrap="none" lIns="67338" tIns="35016" rIns="67338" bIns="35016" anchor="ctr"/>
            <a:lstStyle/>
            <a:p>
              <a:pPr algn="ctr" defTabSz="957341"/>
              <a:r>
                <a:rPr lang="ja-JP" altLang="en-US" sz="1000" dirty="0">
                  <a:latin typeface="HGSｺﾞｼｯｸM" pitchFamily="50" charset="-128"/>
                  <a:ea typeface="HGSｺﾞｼｯｸM" pitchFamily="50" charset="-128"/>
                </a:rPr>
                <a:t>実施事項</a:t>
              </a:r>
            </a:p>
          </p:txBody>
        </p:sp>
        <p:sp>
          <p:nvSpPr>
            <p:cNvPr id="2065" name="Text Box 172"/>
            <p:cNvSpPr txBox="1">
              <a:spLocks noChangeArrowheads="1"/>
            </p:cNvSpPr>
            <p:nvPr/>
          </p:nvSpPr>
          <p:spPr bwMode="auto">
            <a:xfrm>
              <a:off x="56456" y="3501008"/>
              <a:ext cx="974794" cy="232299"/>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1050" b="1" dirty="0">
                  <a:solidFill>
                    <a:srgbClr val="000000"/>
                  </a:solidFill>
                </a:rPr>
                <a:t>【</a:t>
              </a:r>
              <a:r>
                <a:rPr lang="ja-JP" altLang="en-US" sz="1050" b="1" dirty="0">
                  <a:solidFill>
                    <a:srgbClr val="000000"/>
                  </a:solidFill>
                </a:rPr>
                <a:t>支援制度等</a:t>
              </a:r>
              <a:r>
                <a:rPr lang="en-US" altLang="ja-JP" sz="1050" b="1" dirty="0">
                  <a:solidFill>
                    <a:srgbClr val="000000"/>
                  </a:solidFill>
                </a:rPr>
                <a:t>】</a:t>
              </a:r>
            </a:p>
          </p:txBody>
        </p:sp>
        <p:sp>
          <p:nvSpPr>
            <p:cNvPr id="3" name="Line 20"/>
            <p:cNvSpPr>
              <a:spLocks noChangeShapeType="1"/>
            </p:cNvSpPr>
            <p:nvPr/>
          </p:nvSpPr>
          <p:spPr bwMode="auto">
            <a:xfrm>
              <a:off x="4985786" y="3595651"/>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70" name="Oval 21"/>
            <p:cNvSpPr>
              <a:spLocks noChangeArrowheads="1"/>
            </p:cNvSpPr>
            <p:nvPr/>
          </p:nvSpPr>
          <p:spPr bwMode="auto">
            <a:xfrm>
              <a:off x="4825251" y="3429807"/>
              <a:ext cx="289209" cy="206375"/>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ja-JP" altLang="en-US" sz="700" dirty="0">
                  <a:latin typeface="HGSｺﾞｼｯｸM" pitchFamily="50" charset="-128"/>
                  <a:ea typeface="HGSｺﾞｼｯｸM" pitchFamily="50" charset="-128"/>
                </a:rPr>
                <a:t>出産</a:t>
              </a:r>
            </a:p>
          </p:txBody>
        </p:sp>
        <p:sp>
          <p:nvSpPr>
            <p:cNvPr id="2071" name="Line 22"/>
            <p:cNvSpPr>
              <a:spLocks noChangeShapeType="1"/>
            </p:cNvSpPr>
            <p:nvPr/>
          </p:nvSpPr>
          <p:spPr bwMode="auto">
            <a:xfrm>
              <a:off x="4295851" y="3573016"/>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72" name="Line 23"/>
            <p:cNvSpPr>
              <a:spLocks noChangeShapeType="1"/>
            </p:cNvSpPr>
            <p:nvPr/>
          </p:nvSpPr>
          <p:spPr bwMode="auto">
            <a:xfrm>
              <a:off x="5929390" y="3573016"/>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73" name="Line 24"/>
            <p:cNvSpPr>
              <a:spLocks noChangeShapeType="1"/>
            </p:cNvSpPr>
            <p:nvPr/>
          </p:nvSpPr>
          <p:spPr bwMode="auto">
            <a:xfrm>
              <a:off x="4295851" y="3735977"/>
              <a:ext cx="672778" cy="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2074" name="Line 25"/>
            <p:cNvSpPr>
              <a:spLocks noChangeShapeType="1"/>
            </p:cNvSpPr>
            <p:nvPr/>
          </p:nvSpPr>
          <p:spPr bwMode="auto">
            <a:xfrm flipV="1">
              <a:off x="4988236" y="3735977"/>
              <a:ext cx="937478" cy="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2075" name="Text Box 26"/>
            <p:cNvSpPr txBox="1">
              <a:spLocks noChangeArrowheads="1"/>
            </p:cNvSpPr>
            <p:nvPr/>
          </p:nvSpPr>
          <p:spPr bwMode="auto">
            <a:xfrm>
              <a:off x="4440456" y="3587967"/>
              <a:ext cx="421326" cy="178438"/>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700" dirty="0">
                  <a:latin typeface="HGSｺﾞｼｯｸM" pitchFamily="50" charset="-128"/>
                  <a:ea typeface="HGSｺﾞｼｯｸM" pitchFamily="50" charset="-128"/>
                </a:rPr>
                <a:t>42</a:t>
              </a:r>
              <a:r>
                <a:rPr lang="ja-JP" altLang="en-US" sz="700" dirty="0">
                  <a:latin typeface="HGSｺﾞｼｯｸM" pitchFamily="50" charset="-128"/>
                  <a:ea typeface="HGSｺﾞｼｯｸM" pitchFamily="50" charset="-128"/>
                </a:rPr>
                <a:t>日間</a:t>
              </a:r>
            </a:p>
          </p:txBody>
        </p:sp>
        <p:sp>
          <p:nvSpPr>
            <p:cNvPr id="2076" name="Text Box 27"/>
            <p:cNvSpPr txBox="1">
              <a:spLocks noChangeArrowheads="1"/>
            </p:cNvSpPr>
            <p:nvPr/>
          </p:nvSpPr>
          <p:spPr bwMode="auto">
            <a:xfrm>
              <a:off x="5305632" y="3587967"/>
              <a:ext cx="421326" cy="178438"/>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700" dirty="0">
                  <a:latin typeface="HGSｺﾞｼｯｸM" pitchFamily="50" charset="-128"/>
                  <a:ea typeface="HGSｺﾞｼｯｸM" pitchFamily="50" charset="-128"/>
                </a:rPr>
                <a:t>56</a:t>
              </a:r>
              <a:r>
                <a:rPr lang="ja-JP" altLang="en-US" sz="700" dirty="0">
                  <a:latin typeface="HGSｺﾞｼｯｸM" pitchFamily="50" charset="-128"/>
                  <a:ea typeface="HGSｺﾞｼｯｸM" pitchFamily="50" charset="-128"/>
                </a:rPr>
                <a:t>日間</a:t>
              </a:r>
            </a:p>
          </p:txBody>
        </p:sp>
        <p:sp>
          <p:nvSpPr>
            <p:cNvPr id="2077" name="Rectangle 34"/>
            <p:cNvSpPr>
              <a:spLocks noChangeArrowheads="1"/>
            </p:cNvSpPr>
            <p:nvPr/>
          </p:nvSpPr>
          <p:spPr bwMode="auto">
            <a:xfrm>
              <a:off x="4200264" y="4688635"/>
              <a:ext cx="1209461" cy="205241"/>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出産育児一時金</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
          <p:nvSpPr>
            <p:cNvPr id="2078" name="Text Box 35"/>
            <p:cNvSpPr txBox="1">
              <a:spLocks noChangeArrowheads="1"/>
            </p:cNvSpPr>
            <p:nvPr/>
          </p:nvSpPr>
          <p:spPr bwMode="auto">
            <a:xfrm>
              <a:off x="4103453" y="4882537"/>
              <a:ext cx="1522297" cy="255382"/>
            </a:xfrm>
            <a:prstGeom prst="rect">
              <a:avLst/>
            </a:prstGeom>
            <a:no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・出産費用の負担軽減を図るため、</a:t>
              </a:r>
              <a:br>
                <a:rPr lang="en-US" altLang="ja-JP" sz="600" dirty="0">
                  <a:latin typeface="HGSｺﾞｼｯｸM" pitchFamily="50" charset="-128"/>
                  <a:ea typeface="HGSｺﾞｼｯｸM" pitchFamily="50" charset="-128"/>
                </a:rPr>
              </a:br>
              <a:r>
                <a:rPr lang="ja-JP" altLang="en-US" sz="600" dirty="0">
                  <a:latin typeface="HGSｺﾞｼｯｸM" pitchFamily="50" charset="-128"/>
                  <a:ea typeface="HGSｺﾞｼｯｸM" pitchFamily="50" charset="-128"/>
                </a:rPr>
                <a:t>子１人につき</a:t>
              </a:r>
              <a:r>
                <a:rPr lang="en-US" altLang="ja-JP" sz="600" dirty="0">
                  <a:latin typeface="HGSｺﾞｼｯｸM" pitchFamily="50" charset="-128"/>
                  <a:ea typeface="HGSｺﾞｼｯｸM" pitchFamily="50" charset="-128"/>
                </a:rPr>
                <a:t>50</a:t>
              </a:r>
              <a:r>
                <a:rPr lang="ja-JP" altLang="en-US" sz="600" dirty="0">
                  <a:latin typeface="HGSｺﾞｼｯｸM" pitchFamily="50" charset="-128"/>
                  <a:ea typeface="HGSｺﾞｼｯｸM" pitchFamily="50" charset="-128"/>
                </a:rPr>
                <a:t>万円が支給される制度</a:t>
              </a:r>
            </a:p>
          </p:txBody>
        </p:sp>
        <p:sp>
          <p:nvSpPr>
            <p:cNvPr id="2079" name="Rectangle 36"/>
            <p:cNvSpPr>
              <a:spLocks noChangeArrowheads="1"/>
            </p:cNvSpPr>
            <p:nvPr/>
          </p:nvSpPr>
          <p:spPr bwMode="auto">
            <a:xfrm>
              <a:off x="4199692" y="5239535"/>
              <a:ext cx="1209461" cy="205241"/>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出産手当金</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
          <p:nvSpPr>
            <p:cNvPr id="2080" name="Text Box 37"/>
            <p:cNvSpPr txBox="1">
              <a:spLocks noChangeArrowheads="1"/>
            </p:cNvSpPr>
            <p:nvPr/>
          </p:nvSpPr>
          <p:spPr bwMode="auto">
            <a:xfrm>
              <a:off x="4113582" y="5413393"/>
              <a:ext cx="1473278" cy="347715"/>
            </a:xfrm>
            <a:prstGeom prst="rect">
              <a:avLst/>
            </a:prstGeom>
            <a:no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・産前産後休業期間の収入減を</a:t>
              </a:r>
              <a:br>
                <a:rPr lang="en-US" altLang="ja-JP" sz="600" dirty="0">
                  <a:latin typeface="HGSｺﾞｼｯｸM" pitchFamily="50" charset="-128"/>
                  <a:ea typeface="HGSｺﾞｼｯｸM" pitchFamily="50" charset="-128"/>
                </a:rPr>
              </a:br>
              <a:r>
                <a:rPr lang="ja-JP" altLang="en-US" sz="600" dirty="0">
                  <a:latin typeface="HGSｺﾞｼｯｸM" pitchFamily="50" charset="-128"/>
                  <a:ea typeface="HGSｺﾞｼｯｸM" pitchFamily="50" charset="-128"/>
                </a:rPr>
                <a:t>カバーするため、</a:t>
              </a:r>
              <a:r>
                <a:rPr lang="en-US" altLang="ja-JP" sz="600" dirty="0">
                  <a:latin typeface="HGSｺﾞｼｯｸM" pitchFamily="50" charset="-128"/>
                  <a:ea typeface="HGSｺﾞｼｯｸM" pitchFamily="50" charset="-128"/>
                </a:rPr>
                <a:t>1</a:t>
              </a:r>
              <a:r>
                <a:rPr lang="ja-JP" altLang="en-US" sz="600" dirty="0">
                  <a:latin typeface="HGSｺﾞｼｯｸM" pitchFamily="50" charset="-128"/>
                  <a:ea typeface="HGSｺﾞｼｯｸM" pitchFamily="50" charset="-128"/>
                </a:rPr>
                <a:t>日につき標準報酬の</a:t>
              </a:r>
              <a:r>
                <a:rPr lang="en-US" altLang="ja-JP" sz="600" dirty="0">
                  <a:latin typeface="HGSｺﾞｼｯｸM" pitchFamily="50" charset="-128"/>
                  <a:ea typeface="HGSｺﾞｼｯｸM" pitchFamily="50" charset="-128"/>
                </a:rPr>
                <a:t>2/3</a:t>
              </a:r>
              <a:r>
                <a:rPr lang="ja-JP" altLang="en-US" sz="600" dirty="0">
                  <a:latin typeface="HGSｺﾞｼｯｸM" pitchFamily="50" charset="-128"/>
                  <a:ea typeface="HGSｺﾞｼｯｸM" pitchFamily="50" charset="-128"/>
                </a:rPr>
                <a:t>相当額が支給される制度</a:t>
              </a:r>
            </a:p>
          </p:txBody>
        </p:sp>
        <p:sp>
          <p:nvSpPr>
            <p:cNvPr id="2084" name="Line 47"/>
            <p:cNvSpPr>
              <a:spLocks noChangeShapeType="1"/>
            </p:cNvSpPr>
            <p:nvPr/>
          </p:nvSpPr>
          <p:spPr bwMode="auto">
            <a:xfrm>
              <a:off x="8137670" y="3595651"/>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85" name="Line 48"/>
            <p:cNvSpPr>
              <a:spLocks noChangeShapeType="1"/>
            </p:cNvSpPr>
            <p:nvPr/>
          </p:nvSpPr>
          <p:spPr bwMode="auto">
            <a:xfrm flipV="1">
              <a:off x="5929390" y="3735378"/>
              <a:ext cx="1109655" cy="1133"/>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2086" name="Line 49"/>
            <p:cNvSpPr>
              <a:spLocks noChangeShapeType="1"/>
            </p:cNvSpPr>
            <p:nvPr/>
          </p:nvSpPr>
          <p:spPr bwMode="auto">
            <a:xfrm flipV="1">
              <a:off x="7592812" y="3735977"/>
              <a:ext cx="547310" cy="0"/>
            </a:xfrm>
            <a:prstGeom prst="line">
              <a:avLst/>
            </a:prstGeom>
            <a:noFill/>
            <a:ln w="9525">
              <a:solidFill>
                <a:schemeClr val="tx1"/>
              </a:solidFill>
              <a:prstDash val="dash"/>
              <a:round/>
              <a:headEnd type="stealth" w="med" len="med"/>
              <a:tailEnd type="triangle" w="med" len="med"/>
            </a:ln>
          </p:spPr>
          <p:txBody>
            <a:bodyPr lIns="67338" tIns="35016" rIns="67338" bIns="35016" anchor="ctr"/>
            <a:lstStyle/>
            <a:p>
              <a:endParaRPr lang="ja-JP" altLang="en-US"/>
            </a:p>
          </p:txBody>
        </p:sp>
        <p:sp>
          <p:nvSpPr>
            <p:cNvPr id="2087" name="Text Box 50"/>
            <p:cNvSpPr txBox="1">
              <a:spLocks noChangeArrowheads="1"/>
            </p:cNvSpPr>
            <p:nvPr/>
          </p:nvSpPr>
          <p:spPr bwMode="auto">
            <a:xfrm>
              <a:off x="5970634" y="3535512"/>
              <a:ext cx="996804" cy="229477"/>
            </a:xfrm>
            <a:prstGeom prst="rect">
              <a:avLst/>
            </a:prstGeom>
            <a:noFill/>
            <a:ln w="9525">
              <a:noFill/>
              <a:miter lim="800000"/>
              <a:headEnd/>
              <a:tailEnd/>
            </a:ln>
          </p:spPr>
          <p:txBody>
            <a:bodyPr wrap="none" lIns="67338" tIns="35016" rIns="67338" bIns="35016">
              <a:spAutoFit/>
            </a:bodyPr>
            <a:lstStyle/>
            <a:p>
              <a:pPr defTabSz="957341">
                <a:lnSpc>
                  <a:spcPts val="400"/>
                </a:lnSpc>
                <a:spcBef>
                  <a:spcPct val="50000"/>
                </a:spcBef>
              </a:pPr>
              <a:r>
                <a:rPr lang="ja-JP" altLang="en-US" sz="700" dirty="0">
                  <a:latin typeface="HGSｺﾞｼｯｸM" pitchFamily="50" charset="-128"/>
                  <a:ea typeface="HGSｺﾞｼｯｸM" pitchFamily="50" charset="-128"/>
                </a:rPr>
                <a:t>子が</a:t>
              </a:r>
              <a:r>
                <a:rPr lang="en-US" altLang="ja-JP" sz="700" dirty="0">
                  <a:latin typeface="HGSｺﾞｼｯｸM" pitchFamily="50" charset="-128"/>
                  <a:ea typeface="HGSｺﾞｼｯｸM" pitchFamily="50" charset="-128"/>
                </a:rPr>
                <a:t>1</a:t>
              </a:r>
              <a:r>
                <a:rPr lang="ja-JP" altLang="en-US" sz="700" dirty="0">
                  <a:latin typeface="HGSｺﾞｼｯｸM" pitchFamily="50" charset="-128"/>
                  <a:ea typeface="HGSｺﾞｼｯｸM" pitchFamily="50" charset="-128"/>
                </a:rPr>
                <a:t>歳に達するまで</a:t>
              </a:r>
              <a:endParaRPr lang="en-US" altLang="ja-JP" sz="700" dirty="0">
                <a:latin typeface="HGSｺﾞｼｯｸM" pitchFamily="50" charset="-128"/>
                <a:ea typeface="HGSｺﾞｼｯｸM" pitchFamily="50" charset="-128"/>
              </a:endParaRPr>
            </a:p>
            <a:p>
              <a:pPr defTabSz="957341">
                <a:lnSpc>
                  <a:spcPts val="400"/>
                </a:lnSpc>
                <a:spcBef>
                  <a:spcPct val="50000"/>
                </a:spcBef>
              </a:pPr>
              <a:r>
                <a:rPr lang="ja-JP" altLang="en-US" sz="700" dirty="0">
                  <a:latin typeface="HGSｺﾞｼｯｸM" pitchFamily="50" charset="-128"/>
                  <a:ea typeface="HGSｺﾞｼｯｸM" pitchFamily="50" charset="-128"/>
                </a:rPr>
                <a:t>分割し２回取得可能</a:t>
              </a:r>
            </a:p>
          </p:txBody>
        </p:sp>
        <p:sp>
          <p:nvSpPr>
            <p:cNvPr id="2088" name="Line 51"/>
            <p:cNvSpPr>
              <a:spLocks noChangeShapeType="1"/>
            </p:cNvSpPr>
            <p:nvPr/>
          </p:nvSpPr>
          <p:spPr bwMode="auto">
            <a:xfrm>
              <a:off x="7028141" y="3564929"/>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89" name="Oval 52"/>
            <p:cNvSpPr>
              <a:spLocks noChangeArrowheads="1"/>
            </p:cNvSpPr>
            <p:nvPr/>
          </p:nvSpPr>
          <p:spPr bwMode="auto">
            <a:xfrm>
              <a:off x="6894440" y="3440943"/>
              <a:ext cx="289209" cy="206375"/>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ja-JP" altLang="en-US" sz="700" dirty="0">
                  <a:latin typeface="HGSｺﾞｼｯｸM" pitchFamily="50" charset="-128"/>
                  <a:ea typeface="HGSｺﾞｼｯｸM" pitchFamily="50" charset="-128"/>
                </a:rPr>
                <a:t>１歳</a:t>
              </a:r>
            </a:p>
          </p:txBody>
        </p:sp>
        <p:sp>
          <p:nvSpPr>
            <p:cNvPr id="2095" name="Text Box 62"/>
            <p:cNvSpPr txBox="1">
              <a:spLocks noChangeArrowheads="1"/>
            </p:cNvSpPr>
            <p:nvPr/>
          </p:nvSpPr>
          <p:spPr bwMode="auto">
            <a:xfrm>
              <a:off x="6310509" y="2398697"/>
              <a:ext cx="1537953" cy="393881"/>
            </a:xfrm>
            <a:prstGeom prst="rect">
              <a:avLst/>
            </a:prstGeom>
            <a:noFill/>
            <a:ln w="9525">
              <a:noFill/>
              <a:miter lim="800000"/>
              <a:headEnd/>
              <a:tailEnd/>
            </a:ln>
          </p:spPr>
          <p:txBody>
            <a:bodyPr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育児休業終了前、人事部より、復職時の就業条件等について確認連絡</a:t>
              </a:r>
            </a:p>
          </p:txBody>
        </p:sp>
        <p:sp>
          <p:nvSpPr>
            <p:cNvPr id="2096" name="Text Box 64"/>
            <p:cNvSpPr txBox="1">
              <a:spLocks noChangeArrowheads="1"/>
            </p:cNvSpPr>
            <p:nvPr/>
          </p:nvSpPr>
          <p:spPr bwMode="auto">
            <a:xfrm>
              <a:off x="6310509" y="3014420"/>
              <a:ext cx="1011005" cy="17843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就業条件の確認</a:t>
              </a:r>
            </a:p>
          </p:txBody>
        </p:sp>
        <p:sp>
          <p:nvSpPr>
            <p:cNvPr id="2097" name="Text Box 65"/>
            <p:cNvSpPr txBox="1">
              <a:spLocks noChangeArrowheads="1"/>
            </p:cNvSpPr>
            <p:nvPr/>
          </p:nvSpPr>
          <p:spPr bwMode="auto">
            <a:xfrm>
              <a:off x="7473280" y="3014420"/>
              <a:ext cx="679447" cy="286160"/>
            </a:xfrm>
            <a:prstGeom prst="rect">
              <a:avLst/>
            </a:prstGeom>
            <a:noFill/>
            <a:ln w="9525">
              <a:noFill/>
              <a:miter lim="800000"/>
              <a:headEnd/>
              <a:tailEnd/>
            </a:ln>
          </p:spPr>
          <p:txBody>
            <a:bodyPr wrap="square"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復職のための準備</a:t>
              </a:r>
            </a:p>
          </p:txBody>
        </p:sp>
        <p:sp>
          <p:nvSpPr>
            <p:cNvPr id="2098" name="Line 68"/>
            <p:cNvSpPr>
              <a:spLocks noChangeShapeType="1"/>
            </p:cNvSpPr>
            <p:nvPr/>
          </p:nvSpPr>
          <p:spPr bwMode="auto">
            <a:xfrm flipV="1">
              <a:off x="7274946" y="3113071"/>
              <a:ext cx="240190" cy="1134"/>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099" name="Rectangle 76"/>
            <p:cNvSpPr>
              <a:spLocks noChangeArrowheads="1"/>
            </p:cNvSpPr>
            <p:nvPr/>
          </p:nvSpPr>
          <p:spPr bwMode="auto">
            <a:xfrm>
              <a:off x="3094900" y="4144367"/>
              <a:ext cx="1153158" cy="205241"/>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妊婦健康診査助成金 </a:t>
              </a:r>
            </a:p>
          </p:txBody>
        </p:sp>
        <p:sp>
          <p:nvSpPr>
            <p:cNvPr id="2100" name="Text Box 77"/>
            <p:cNvSpPr txBox="1">
              <a:spLocks noChangeArrowheads="1"/>
            </p:cNvSpPr>
            <p:nvPr/>
          </p:nvSpPr>
          <p:spPr bwMode="auto">
            <a:xfrm>
              <a:off x="2998088" y="4338269"/>
              <a:ext cx="1633540" cy="255382"/>
            </a:xfrm>
            <a:prstGeom prst="rect">
              <a:avLst/>
            </a:prstGeom>
            <a:noFill/>
            <a:ln w="9525">
              <a:noFill/>
              <a:miter lim="800000"/>
              <a:headEnd/>
              <a:tailEnd/>
            </a:ln>
          </p:spPr>
          <p:txBody>
            <a:bodyPr lIns="67338" tIns="35016" rIns="67338" bIns="35016">
              <a:spAutoFit/>
            </a:bodyPr>
            <a:lstStyle/>
            <a:p>
              <a:pPr marL="68891" indent="-68891" defTabSz="957341">
                <a:spcBef>
                  <a:spcPct val="10000"/>
                </a:spcBef>
              </a:pPr>
              <a:r>
                <a:rPr lang="ja-JP" altLang="en-US" sz="600" dirty="0">
                  <a:latin typeface="HGSｺﾞｼｯｸM" pitchFamily="50" charset="-128"/>
                  <a:ea typeface="HGSｺﾞｼｯｸM" pitchFamily="50" charset="-128"/>
                </a:rPr>
                <a:t>・妊婦の定期的な健康診査及び超音波検査費用の一部を助成するための制度</a:t>
              </a:r>
            </a:p>
          </p:txBody>
        </p:sp>
        <p:sp>
          <p:nvSpPr>
            <p:cNvPr id="2101" name="Text Box 83"/>
            <p:cNvSpPr txBox="1">
              <a:spLocks noChangeArrowheads="1"/>
            </p:cNvSpPr>
            <p:nvPr/>
          </p:nvSpPr>
          <p:spPr bwMode="auto">
            <a:xfrm>
              <a:off x="1806940" y="4184055"/>
              <a:ext cx="1047770" cy="423728"/>
            </a:xfrm>
            <a:prstGeom prst="rect">
              <a:avLst/>
            </a:prstGeom>
            <a:noFill/>
            <a:ln w="9525" cap="rnd">
              <a:noFill/>
              <a:prstDash val="sysDot"/>
              <a:miter lim="800000"/>
              <a:headEnd/>
              <a:tailEnd/>
            </a:ln>
          </p:spPr>
          <p:txBody>
            <a:bodyPr lIns="13468" tIns="26935" rIns="13468" bIns="26935">
              <a:spAutoFit/>
            </a:bodyPr>
            <a:lstStyle/>
            <a:p>
              <a:pPr marL="67703" indent="-67703"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市区町村で母子健康手帳および「妊娠検査助成券」（名称は市区町村により異なる）を受領</a:t>
              </a:r>
            </a:p>
          </p:txBody>
        </p:sp>
        <p:sp>
          <p:nvSpPr>
            <p:cNvPr id="2102" name="Line 93"/>
            <p:cNvSpPr>
              <a:spLocks noChangeShapeType="1"/>
            </p:cNvSpPr>
            <p:nvPr/>
          </p:nvSpPr>
          <p:spPr bwMode="auto">
            <a:xfrm>
              <a:off x="2859611" y="4501555"/>
              <a:ext cx="192397" cy="0"/>
            </a:xfrm>
            <a:prstGeom prst="line">
              <a:avLst/>
            </a:prstGeom>
            <a:noFill/>
            <a:ln w="12700">
              <a:solidFill>
                <a:schemeClr val="tx1"/>
              </a:solidFill>
              <a:prstDash val="sysDot"/>
              <a:round/>
              <a:headEnd/>
              <a:tailEnd type="triangle" w="med" len="med"/>
            </a:ln>
          </p:spPr>
          <p:txBody>
            <a:bodyPr lIns="67338" tIns="35016" rIns="67338" bIns="35016" anchor="ctr"/>
            <a:lstStyle/>
            <a:p>
              <a:endParaRPr lang="ja-JP" altLang="en-US"/>
            </a:p>
          </p:txBody>
        </p:sp>
        <p:sp>
          <p:nvSpPr>
            <p:cNvPr id="2103" name="Line 96"/>
            <p:cNvSpPr>
              <a:spLocks noChangeShapeType="1"/>
            </p:cNvSpPr>
            <p:nvPr/>
          </p:nvSpPr>
          <p:spPr bwMode="auto">
            <a:xfrm flipV="1">
              <a:off x="1152525" y="6670849"/>
              <a:ext cx="8629650" cy="28574"/>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4" name="Line 97"/>
            <p:cNvSpPr>
              <a:spLocks noChangeShapeType="1"/>
            </p:cNvSpPr>
            <p:nvPr/>
          </p:nvSpPr>
          <p:spPr bwMode="auto">
            <a:xfrm flipV="1">
              <a:off x="1162051" y="6467473"/>
              <a:ext cx="3105150" cy="1"/>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5" name="Line 98"/>
            <p:cNvSpPr>
              <a:spLocks noChangeShapeType="1"/>
            </p:cNvSpPr>
            <p:nvPr/>
          </p:nvSpPr>
          <p:spPr bwMode="auto">
            <a:xfrm>
              <a:off x="4352926" y="6477000"/>
              <a:ext cx="3876674" cy="0"/>
            </a:xfrm>
            <a:prstGeom prst="line">
              <a:avLst/>
            </a:prstGeom>
            <a:noFill/>
            <a:ln w="19050">
              <a:solidFill>
                <a:schemeClr val="tx1"/>
              </a:solidFill>
              <a:prstDash val="dash"/>
              <a:round/>
              <a:headEnd type="triangle" w="med" len="med"/>
              <a:tailEnd type="triangle" w="med" len="med"/>
            </a:ln>
          </p:spPr>
          <p:txBody>
            <a:bodyPr lIns="67338" tIns="35016" rIns="67338" bIns="35016" anchor="ctr"/>
            <a:lstStyle/>
            <a:p>
              <a:endParaRPr lang="ja-JP" altLang="en-US"/>
            </a:p>
          </p:txBody>
        </p:sp>
        <p:sp>
          <p:nvSpPr>
            <p:cNvPr id="2106" name="Line 99"/>
            <p:cNvSpPr>
              <a:spLocks noChangeShapeType="1"/>
            </p:cNvSpPr>
            <p:nvPr/>
          </p:nvSpPr>
          <p:spPr bwMode="auto">
            <a:xfrm>
              <a:off x="8331082" y="6485362"/>
              <a:ext cx="1441568" cy="10687"/>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7" name="Text Box 100"/>
            <p:cNvSpPr txBox="1">
              <a:spLocks noChangeArrowheads="1"/>
            </p:cNvSpPr>
            <p:nvPr/>
          </p:nvSpPr>
          <p:spPr bwMode="auto">
            <a:xfrm>
              <a:off x="5385048" y="6370836"/>
              <a:ext cx="2160240" cy="193827"/>
            </a:xfrm>
            <a:prstGeom prst="rect">
              <a:avLst/>
            </a:prstGeom>
            <a:solidFill>
              <a:schemeClr val="bg1"/>
            </a:solidFill>
            <a:ln w="9525">
              <a:noFill/>
              <a:miter lim="800000"/>
              <a:headEnd/>
              <a:tailEnd/>
            </a:ln>
          </p:spPr>
          <p:txBody>
            <a:bodyPr wrap="square" lIns="67338" tIns="35016" rIns="67338" bIns="35016">
              <a:spAutoFit/>
            </a:bodyPr>
            <a:lstStyle/>
            <a:p>
              <a:pPr algn="ctr" defTabSz="957341">
                <a:spcBef>
                  <a:spcPct val="50000"/>
                </a:spcBef>
              </a:pPr>
              <a:r>
                <a:rPr lang="ja-JP" altLang="en-US" sz="800" dirty="0">
                  <a:latin typeface="HGSｺﾞｼｯｸM" pitchFamily="50" charset="-128"/>
                  <a:ea typeface="HGSｺﾞｼｯｸM" pitchFamily="50" charset="-128"/>
                </a:rPr>
                <a:t>免除期間（産前産後休業・育休中）</a:t>
              </a:r>
            </a:p>
          </p:txBody>
        </p:sp>
        <p:sp>
          <p:nvSpPr>
            <p:cNvPr id="2108" name="Text Box 110"/>
            <p:cNvSpPr txBox="1">
              <a:spLocks noChangeArrowheads="1"/>
            </p:cNvSpPr>
            <p:nvPr/>
          </p:nvSpPr>
          <p:spPr bwMode="auto">
            <a:xfrm>
              <a:off x="8458200" y="6046844"/>
              <a:ext cx="679450" cy="178438"/>
            </a:xfrm>
            <a:prstGeom prst="rect">
              <a:avLst/>
            </a:prstGeom>
            <a:noFill/>
            <a:ln w="9525">
              <a:noFill/>
              <a:miter lim="800000"/>
              <a:headEnd/>
              <a:tailEnd/>
            </a:ln>
          </p:spPr>
          <p:txBody>
            <a:bodyPr wrap="square" lIns="67338" tIns="35016" rIns="67338" bIns="35016">
              <a:spAutoFit/>
            </a:bodyPr>
            <a:lstStyle/>
            <a:p>
              <a:pPr marL="67703" indent="-67703" defTabSz="957341"/>
              <a:r>
                <a:rPr lang="ja-JP" altLang="en-US" sz="700" dirty="0">
                  <a:latin typeface="HGSｺﾞｼｯｸM" pitchFamily="50" charset="-128"/>
                  <a:ea typeface="HGSｺﾞｼｯｸM" pitchFamily="50" charset="-128"/>
                </a:rPr>
                <a:t>保育所等入所</a:t>
              </a:r>
            </a:p>
          </p:txBody>
        </p:sp>
        <p:sp>
          <p:nvSpPr>
            <p:cNvPr id="2109" name="Line 111"/>
            <p:cNvSpPr>
              <a:spLocks noChangeShapeType="1"/>
            </p:cNvSpPr>
            <p:nvPr/>
          </p:nvSpPr>
          <p:spPr bwMode="auto">
            <a:xfrm>
              <a:off x="8265368" y="6159925"/>
              <a:ext cx="193623" cy="0"/>
            </a:xfrm>
            <a:prstGeom prst="line">
              <a:avLst/>
            </a:prstGeom>
            <a:noFill/>
            <a:ln w="12700">
              <a:solidFill>
                <a:schemeClr val="tx1"/>
              </a:solidFill>
              <a:prstDash val="sysDot"/>
              <a:round/>
              <a:headEnd/>
              <a:tailEnd type="triangle" w="med" len="med"/>
            </a:ln>
          </p:spPr>
          <p:txBody>
            <a:bodyPr lIns="67338" tIns="35016" rIns="67338" bIns="35016" anchor="ctr"/>
            <a:lstStyle/>
            <a:p>
              <a:endParaRPr lang="ja-JP" altLang="en-US"/>
            </a:p>
          </p:txBody>
        </p:sp>
        <p:sp>
          <p:nvSpPr>
            <p:cNvPr id="2110" name="Text Box 112"/>
            <p:cNvSpPr txBox="1">
              <a:spLocks noChangeArrowheads="1"/>
            </p:cNvSpPr>
            <p:nvPr/>
          </p:nvSpPr>
          <p:spPr bwMode="auto">
            <a:xfrm>
              <a:off x="7274736" y="6046844"/>
              <a:ext cx="1139678" cy="178438"/>
            </a:xfrm>
            <a:prstGeom prst="rect">
              <a:avLst/>
            </a:prstGeom>
            <a:noFill/>
            <a:ln w="9525" cap="rnd">
              <a:noFill/>
              <a:prstDash val="sysDot"/>
              <a:miter lim="800000"/>
              <a:headEnd/>
              <a:tailEnd/>
            </a:ln>
          </p:spPr>
          <p:txBody>
            <a:bodyPr lIns="67338" tIns="35016" rIns="67338" bIns="35016">
              <a:spAutoFit/>
            </a:bodyPr>
            <a:lstStyle/>
            <a:p>
              <a:pPr marL="67703" indent="-67703" algn="ctr" defTabSz="957341">
                <a:spcBef>
                  <a:spcPct val="5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保育所等申し込み</a:t>
              </a:r>
            </a:p>
          </p:txBody>
        </p:sp>
        <p:sp>
          <p:nvSpPr>
            <p:cNvPr id="2111" name="Text Box 82"/>
            <p:cNvSpPr txBox="1">
              <a:spLocks noChangeArrowheads="1"/>
            </p:cNvSpPr>
            <p:nvPr/>
          </p:nvSpPr>
          <p:spPr bwMode="auto">
            <a:xfrm>
              <a:off x="7416890" y="6165304"/>
              <a:ext cx="1970541" cy="255382"/>
            </a:xfrm>
            <a:prstGeom prst="rect">
              <a:avLst/>
            </a:prstGeom>
            <a:noFill/>
            <a:ln w="9525" cap="rnd">
              <a:noFill/>
              <a:prstDash val="sysDot"/>
              <a:miter lim="800000"/>
              <a:headEnd/>
              <a:tailEnd/>
            </a:ln>
          </p:spPr>
          <p:txBody>
            <a:bodyPr lIns="67338" tIns="35016" rIns="67338" bIns="35016">
              <a:spAutoFit/>
            </a:bodyPr>
            <a:lstStyle/>
            <a:p>
              <a:pPr marL="67703" indent="-67703" defTabSz="957341">
                <a:spcBef>
                  <a:spcPct val="20000"/>
                </a:spcBef>
              </a:pPr>
              <a:r>
                <a:rPr lang="ja-JP" altLang="en-US" sz="600" dirty="0">
                  <a:latin typeface="HGSｺﾞｼｯｸM" pitchFamily="50" charset="-128"/>
                  <a:ea typeface="HGSｺﾞｼｯｸM" pitchFamily="50" charset="-128"/>
                </a:rPr>
                <a:t>・申し込み方法については、各市区町村へ問い合わせ、必要書類については人事部へ申請</a:t>
              </a:r>
            </a:p>
          </p:txBody>
        </p:sp>
        <p:sp>
          <p:nvSpPr>
            <p:cNvPr id="2112" name="Text Box 113"/>
            <p:cNvSpPr txBox="1">
              <a:spLocks noChangeArrowheads="1"/>
            </p:cNvSpPr>
            <p:nvPr/>
          </p:nvSpPr>
          <p:spPr bwMode="auto">
            <a:xfrm>
              <a:off x="3584848" y="6669095"/>
              <a:ext cx="2952328" cy="178438"/>
            </a:xfrm>
            <a:prstGeom prst="rect">
              <a:avLst/>
            </a:prstGeom>
            <a:noFill/>
            <a:ln w="9525">
              <a:noFill/>
              <a:miter lim="800000"/>
              <a:headEnd/>
              <a:tailEnd/>
            </a:ln>
          </p:spPr>
          <p:txBody>
            <a:bodyPr wrap="square" lIns="67338" tIns="35016" rIns="67338" bIns="35016">
              <a:spAutoFit/>
            </a:bodyPr>
            <a:lstStyle/>
            <a:p>
              <a:pPr marL="68891" indent="-68891" algn="ctr" defTabSz="957341"/>
              <a:r>
                <a:rPr lang="ja-JP" altLang="en-US" sz="700" b="1" dirty="0">
                  <a:latin typeface="HGSｺﾞｼｯｸM" pitchFamily="50" charset="-128"/>
                  <a:ea typeface="HGSｺﾞｼｯｸM" pitchFamily="50" charset="-128"/>
                </a:rPr>
                <a:t>・給料が</a:t>
              </a:r>
              <a:r>
                <a:rPr lang="en-US" altLang="ja-JP" sz="700" b="1" dirty="0">
                  <a:latin typeface="HGSｺﾞｼｯｸM" pitchFamily="50" charset="-128"/>
                  <a:ea typeface="HGSｺﾞｼｯｸM" pitchFamily="50" charset="-128"/>
                </a:rPr>
                <a:t>0</a:t>
              </a:r>
              <a:r>
                <a:rPr lang="ja-JP" altLang="en-US" sz="700" b="1" dirty="0">
                  <a:latin typeface="HGSｺﾞｼｯｸM" pitchFamily="50" charset="-128"/>
                  <a:ea typeface="HGSｺﾞｼｯｸM" pitchFamily="50" charset="-128"/>
                </a:rPr>
                <a:t>円の場合には、個人ならびに企業の保険料負担なし</a:t>
              </a:r>
            </a:p>
          </p:txBody>
        </p:sp>
        <p:sp>
          <p:nvSpPr>
            <p:cNvPr id="2114" name="Text Box 115"/>
            <p:cNvSpPr txBox="1">
              <a:spLocks noChangeArrowheads="1"/>
            </p:cNvSpPr>
            <p:nvPr/>
          </p:nvSpPr>
          <p:spPr bwMode="auto">
            <a:xfrm>
              <a:off x="1793831" y="6403525"/>
              <a:ext cx="1572282" cy="193827"/>
            </a:xfrm>
            <a:prstGeom prst="rect">
              <a:avLst/>
            </a:prstGeom>
            <a:solidFill>
              <a:schemeClr val="bg1"/>
            </a:solidFill>
            <a:ln w="9525">
              <a:noFill/>
              <a:miter lim="800000"/>
              <a:headEnd/>
              <a:tailEnd/>
            </a:ln>
          </p:spPr>
          <p:txBody>
            <a:bodyPr wrap="none" lIns="67338" tIns="35016" rIns="67338" bIns="35016">
              <a:spAutoFit/>
            </a:bodyPr>
            <a:lstStyle/>
            <a:p>
              <a:pPr algn="ctr" defTabSz="957341">
                <a:spcBef>
                  <a:spcPct val="50000"/>
                </a:spcBef>
              </a:pPr>
              <a:r>
                <a:rPr lang="ja-JP" altLang="en-US" sz="800" dirty="0">
                  <a:latin typeface="HGSｺﾞｼｯｸM" pitchFamily="50" charset="-128"/>
                  <a:ea typeface="HGSｺﾞｼｯｸM" pitchFamily="50" charset="-128"/>
                </a:rPr>
                <a:t>要支払期間（特に免除等なし）</a:t>
              </a:r>
            </a:p>
          </p:txBody>
        </p:sp>
        <p:sp>
          <p:nvSpPr>
            <p:cNvPr id="4" name="Text Box 120"/>
            <p:cNvSpPr txBox="1">
              <a:spLocks noChangeArrowheads="1"/>
            </p:cNvSpPr>
            <p:nvPr/>
          </p:nvSpPr>
          <p:spPr bwMode="auto">
            <a:xfrm>
              <a:off x="1218169" y="1554127"/>
              <a:ext cx="696848" cy="178438"/>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defRPr/>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妊娠の報告</a:t>
              </a:r>
            </a:p>
          </p:txBody>
        </p:sp>
        <p:sp>
          <p:nvSpPr>
            <p:cNvPr id="2118" name="Text Box 121"/>
            <p:cNvSpPr txBox="1">
              <a:spLocks noChangeArrowheads="1"/>
            </p:cNvSpPr>
            <p:nvPr/>
          </p:nvSpPr>
          <p:spPr bwMode="auto">
            <a:xfrm>
              <a:off x="3450261" y="2489390"/>
              <a:ext cx="1076172" cy="178438"/>
            </a:xfrm>
            <a:prstGeom prst="rect">
              <a:avLst/>
            </a:prstGeom>
            <a:noFill/>
            <a:ln w="9525">
              <a:noFill/>
              <a:miter lim="800000"/>
              <a:headEnd/>
              <a:tailEnd/>
            </a:ln>
          </p:spPr>
          <p:txBody>
            <a:bodyPr wrap="square"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提出必要資料の連絡</a:t>
              </a:r>
            </a:p>
          </p:txBody>
        </p:sp>
        <p:sp>
          <p:nvSpPr>
            <p:cNvPr id="2119" name="Text Box 124"/>
            <p:cNvSpPr txBox="1">
              <a:spLocks noChangeArrowheads="1"/>
            </p:cNvSpPr>
            <p:nvPr/>
          </p:nvSpPr>
          <p:spPr bwMode="auto">
            <a:xfrm>
              <a:off x="4678195" y="1536911"/>
              <a:ext cx="1667635" cy="296932"/>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育児休業の申出</a:t>
              </a:r>
            </a:p>
            <a:p>
              <a:pPr marL="67703" indent="-67703" defTabSz="957341">
                <a:spcBef>
                  <a:spcPct val="1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育児休業開始予定日の１か月前まで</a:t>
              </a:r>
            </a:p>
          </p:txBody>
        </p:sp>
        <p:sp>
          <p:nvSpPr>
            <p:cNvPr id="2120" name="Text Box 125"/>
            <p:cNvSpPr txBox="1">
              <a:spLocks noChangeArrowheads="1"/>
            </p:cNvSpPr>
            <p:nvPr/>
          </p:nvSpPr>
          <p:spPr bwMode="auto">
            <a:xfrm>
              <a:off x="4678195" y="2398697"/>
              <a:ext cx="1591873" cy="393881"/>
            </a:xfrm>
            <a:prstGeom prst="rect">
              <a:avLst/>
            </a:prstGeom>
            <a:noFill/>
            <a:ln w="9525">
              <a:noFill/>
              <a:miter lim="800000"/>
              <a:headEnd/>
              <a:tailEnd/>
            </a:ln>
          </p:spPr>
          <p:txBody>
            <a:bodyPr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育児休業の対象となるかを確認の上、従業員へ連絡（提出必要資料の連絡）</a:t>
              </a:r>
            </a:p>
          </p:txBody>
        </p:sp>
        <p:sp>
          <p:nvSpPr>
            <p:cNvPr id="2121" name="Text Box 126"/>
            <p:cNvSpPr txBox="1">
              <a:spLocks noChangeArrowheads="1"/>
            </p:cNvSpPr>
            <p:nvPr/>
          </p:nvSpPr>
          <p:spPr bwMode="auto">
            <a:xfrm>
              <a:off x="4895101" y="2978314"/>
              <a:ext cx="865176" cy="17843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資料の提出</a:t>
              </a:r>
            </a:p>
          </p:txBody>
        </p:sp>
        <p:sp>
          <p:nvSpPr>
            <p:cNvPr id="2123" name="Text Box 133"/>
            <p:cNvSpPr txBox="1">
              <a:spLocks noChangeArrowheads="1"/>
            </p:cNvSpPr>
            <p:nvPr/>
          </p:nvSpPr>
          <p:spPr bwMode="auto">
            <a:xfrm>
              <a:off x="5032352" y="3142840"/>
              <a:ext cx="834540" cy="286160"/>
            </a:xfrm>
            <a:prstGeom prst="rect">
              <a:avLst/>
            </a:prstGeom>
            <a:noFill/>
            <a:ln w="9525">
              <a:noFill/>
              <a:miter lim="800000"/>
              <a:headEnd/>
              <a:tailEnd/>
            </a:ln>
          </p:spPr>
          <p:txBody>
            <a:bodyPr lIns="67338" tIns="35016" rIns="67338" bIns="35016">
              <a:spAutoFit/>
            </a:bodyPr>
            <a:lstStyle/>
            <a:p>
              <a:pPr defTabSz="957341">
                <a:spcBef>
                  <a:spcPct val="5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提出時期は企業の定めによる</a:t>
              </a:r>
            </a:p>
          </p:txBody>
        </p:sp>
        <p:sp>
          <p:nvSpPr>
            <p:cNvPr id="2124" name="Freeform 134"/>
            <p:cNvSpPr>
              <a:spLocks/>
            </p:cNvSpPr>
            <p:nvPr/>
          </p:nvSpPr>
          <p:spPr bwMode="auto">
            <a:xfrm>
              <a:off x="5688672" y="3043921"/>
              <a:ext cx="273978" cy="683617"/>
            </a:xfrm>
            <a:custGeom>
              <a:avLst/>
              <a:gdLst>
                <a:gd name="T0" fmla="*/ 0 w 182"/>
                <a:gd name="T1" fmla="*/ 0 h 1225"/>
                <a:gd name="T2" fmla="*/ 472092 w 182"/>
                <a:gd name="T3" fmla="*/ 0 h 1225"/>
                <a:gd name="T4" fmla="*/ 472092 w 182"/>
                <a:gd name="T5" fmla="*/ 1144588 h 1225"/>
                <a:gd name="T6" fmla="*/ 0 60000 65536"/>
                <a:gd name="T7" fmla="*/ 0 60000 65536"/>
                <a:gd name="T8" fmla="*/ 0 60000 65536"/>
                <a:gd name="T9" fmla="*/ 0 w 182"/>
                <a:gd name="T10" fmla="*/ 0 h 1225"/>
                <a:gd name="T11" fmla="*/ 182 w 182"/>
                <a:gd name="T12" fmla="*/ 1225 h 1225"/>
              </a:gdLst>
              <a:ahLst/>
              <a:cxnLst>
                <a:cxn ang="T6">
                  <a:pos x="T0" y="T1"/>
                </a:cxn>
                <a:cxn ang="T7">
                  <a:pos x="T2" y="T3"/>
                </a:cxn>
                <a:cxn ang="T8">
                  <a:pos x="T4" y="T5"/>
                </a:cxn>
              </a:cxnLst>
              <a:rect l="T9" t="T10" r="T11" b="T12"/>
              <a:pathLst>
                <a:path w="182" h="1225">
                  <a:moveTo>
                    <a:pt x="0" y="0"/>
                  </a:moveTo>
                  <a:lnTo>
                    <a:pt x="182" y="0"/>
                  </a:lnTo>
                  <a:lnTo>
                    <a:pt x="182" y="1225"/>
                  </a:lnTo>
                </a:path>
              </a:pathLst>
            </a:custGeom>
            <a:noFill/>
            <a:ln w="25400" cap="flat" cmpd="sng">
              <a:solidFill>
                <a:srgbClr val="FB8265"/>
              </a:solidFill>
              <a:prstDash val="solid"/>
              <a:round/>
              <a:headEnd/>
              <a:tailEnd type="triangle" w="med" len="med"/>
            </a:ln>
          </p:spPr>
          <p:txBody>
            <a:bodyPr lIns="67338" tIns="35016" rIns="67338" bIns="35016" anchor="ctr"/>
            <a:lstStyle/>
            <a:p>
              <a:endParaRPr lang="ja-JP" altLang="en-US"/>
            </a:p>
          </p:txBody>
        </p:sp>
        <p:sp>
          <p:nvSpPr>
            <p:cNvPr id="2125" name="Oval 132"/>
            <p:cNvSpPr>
              <a:spLocks noChangeArrowheads="1"/>
            </p:cNvSpPr>
            <p:nvPr/>
          </p:nvSpPr>
          <p:spPr bwMode="auto">
            <a:xfrm>
              <a:off x="5821318" y="2693517"/>
              <a:ext cx="287984" cy="731384"/>
            </a:xfrm>
            <a:prstGeom prst="ellipse">
              <a:avLst/>
            </a:prstGeom>
            <a:solidFill>
              <a:srgbClr val="FB8265"/>
            </a:solidFill>
            <a:ln w="9525">
              <a:noFill/>
              <a:round/>
              <a:headEnd/>
              <a:tailEnd/>
            </a:ln>
          </p:spPr>
          <p:txBody>
            <a:bodyPr vert="eaVert" wrap="none" lIns="67338" tIns="35016" rIns="67338" bIns="35016" anchor="ctr"/>
            <a:lstStyle/>
            <a:p>
              <a:pPr algn="ctr" defTabSz="957341"/>
              <a:r>
                <a:rPr lang="ja-JP" altLang="en-US" sz="700" dirty="0">
                  <a:latin typeface="HGSｺﾞｼｯｸM" pitchFamily="50" charset="-128"/>
                  <a:ea typeface="HGSｺﾞｼｯｸM" pitchFamily="50" charset="-128"/>
                </a:rPr>
                <a:t>育児休業へ</a:t>
              </a:r>
            </a:p>
          </p:txBody>
        </p:sp>
        <p:sp>
          <p:nvSpPr>
            <p:cNvPr id="2126" name="Rectangle 135"/>
            <p:cNvSpPr>
              <a:spLocks noChangeArrowheads="1"/>
            </p:cNvSpPr>
            <p:nvPr/>
          </p:nvSpPr>
          <p:spPr bwMode="auto">
            <a:xfrm>
              <a:off x="7818979" y="4460852"/>
              <a:ext cx="1800200" cy="163049"/>
            </a:xfrm>
            <a:prstGeom prst="rect">
              <a:avLst/>
            </a:prstGeom>
            <a:noFill/>
            <a:ln w="9525">
              <a:noFill/>
              <a:miter lim="800000"/>
              <a:headEnd/>
              <a:tailEnd/>
            </a:ln>
          </p:spPr>
          <p:txBody>
            <a:bodyPr wrap="square" lIns="67338" tIns="35016" rIns="67338" bIns="35016">
              <a:spAutoFit/>
            </a:bodyPr>
            <a:lstStyle/>
            <a:p>
              <a:pPr defTabSz="957341">
                <a:spcBef>
                  <a:spcPct val="25000"/>
                </a:spcBef>
              </a:pPr>
              <a:endParaRPr lang="ja-JP" altLang="en-US" sz="600" dirty="0">
                <a:latin typeface="HGSｺﾞｼｯｸM" pitchFamily="50" charset="-128"/>
                <a:ea typeface="HGSｺﾞｼｯｸM" pitchFamily="50" charset="-128"/>
              </a:endParaRPr>
            </a:p>
          </p:txBody>
        </p:sp>
        <p:sp>
          <p:nvSpPr>
            <p:cNvPr id="2131" name="Text Box 145"/>
            <p:cNvSpPr txBox="1">
              <a:spLocks noChangeArrowheads="1"/>
            </p:cNvSpPr>
            <p:nvPr/>
          </p:nvSpPr>
          <p:spPr bwMode="auto">
            <a:xfrm>
              <a:off x="2998088" y="3960671"/>
              <a:ext cx="597656"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市区町村</a:t>
              </a:r>
              <a:r>
                <a:rPr lang="en-US" altLang="ja-JP" sz="600" dirty="0">
                  <a:latin typeface="HGSｺﾞｼｯｸM" pitchFamily="50" charset="-128"/>
                  <a:ea typeface="HGSｺﾞｼｯｸM" pitchFamily="50" charset="-128"/>
                </a:rPr>
                <a:t>】</a:t>
              </a:r>
            </a:p>
          </p:txBody>
        </p:sp>
        <p:sp>
          <p:nvSpPr>
            <p:cNvPr id="2132" name="Text Box 146"/>
            <p:cNvSpPr txBox="1">
              <a:spLocks noChangeArrowheads="1"/>
            </p:cNvSpPr>
            <p:nvPr/>
          </p:nvSpPr>
          <p:spPr bwMode="auto">
            <a:xfrm>
              <a:off x="4098552" y="4542377"/>
              <a:ext cx="828488"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健康保険組合等</a:t>
              </a:r>
              <a:r>
                <a:rPr lang="en-US" altLang="ja-JP" sz="600" dirty="0">
                  <a:latin typeface="HGSｺﾞｼｯｸM" pitchFamily="50" charset="-128"/>
                  <a:ea typeface="HGSｺﾞｼｯｸM" pitchFamily="50" charset="-128"/>
                </a:rPr>
                <a:t>】</a:t>
              </a:r>
            </a:p>
          </p:txBody>
        </p:sp>
        <p:sp>
          <p:nvSpPr>
            <p:cNvPr id="2133" name="Text Box 147"/>
            <p:cNvSpPr txBox="1">
              <a:spLocks noChangeArrowheads="1"/>
            </p:cNvSpPr>
            <p:nvPr/>
          </p:nvSpPr>
          <p:spPr bwMode="auto">
            <a:xfrm>
              <a:off x="4113582" y="5082134"/>
              <a:ext cx="838324" cy="163049"/>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健康保険組合等</a:t>
              </a:r>
              <a:r>
                <a:rPr lang="en-US" altLang="ja-JP" sz="600" dirty="0">
                  <a:latin typeface="HGSｺﾞｼｯｸM" pitchFamily="50" charset="-128"/>
                  <a:ea typeface="HGSｺﾞｼｯｸM" pitchFamily="50" charset="-128"/>
                </a:rPr>
                <a:t>】</a:t>
              </a:r>
            </a:p>
          </p:txBody>
        </p:sp>
        <p:sp>
          <p:nvSpPr>
            <p:cNvPr id="2134" name="Text Box 148"/>
            <p:cNvSpPr txBox="1">
              <a:spLocks noChangeArrowheads="1"/>
            </p:cNvSpPr>
            <p:nvPr/>
          </p:nvSpPr>
          <p:spPr bwMode="auto">
            <a:xfrm>
              <a:off x="5554702" y="5046302"/>
              <a:ext cx="751544"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ハローワーク</a:t>
              </a:r>
              <a:r>
                <a:rPr lang="en-US" altLang="ja-JP" sz="600" dirty="0">
                  <a:latin typeface="HGSｺﾞｼｯｸM" pitchFamily="50" charset="-128"/>
                  <a:ea typeface="HGSｺﾞｼｯｸM" pitchFamily="50" charset="-128"/>
                </a:rPr>
                <a:t>】</a:t>
              </a:r>
            </a:p>
          </p:txBody>
        </p:sp>
        <p:sp>
          <p:nvSpPr>
            <p:cNvPr id="2135" name="Text Box 149"/>
            <p:cNvSpPr txBox="1">
              <a:spLocks noChangeArrowheads="1"/>
            </p:cNvSpPr>
            <p:nvPr/>
          </p:nvSpPr>
          <p:spPr bwMode="auto">
            <a:xfrm>
              <a:off x="1806940" y="5045841"/>
              <a:ext cx="1154514" cy="347715"/>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出産予定の病院へ分娩予約（予約が困難な地域もあるので注意）</a:t>
              </a:r>
            </a:p>
          </p:txBody>
        </p:sp>
        <p:sp>
          <p:nvSpPr>
            <p:cNvPr id="2140" name="Text Box 160"/>
            <p:cNvSpPr txBox="1">
              <a:spLocks noChangeArrowheads="1"/>
            </p:cNvSpPr>
            <p:nvPr/>
          </p:nvSpPr>
          <p:spPr bwMode="auto">
            <a:xfrm>
              <a:off x="5740863" y="6152589"/>
              <a:ext cx="1483317" cy="255382"/>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乳幼児の予防接種（市区町村により予防接種の助成・種類は異なる）</a:t>
              </a:r>
            </a:p>
          </p:txBody>
        </p:sp>
        <p:sp>
          <p:nvSpPr>
            <p:cNvPr id="5" name="Text Box 161"/>
            <p:cNvSpPr txBox="1">
              <a:spLocks noChangeArrowheads="1"/>
            </p:cNvSpPr>
            <p:nvPr/>
          </p:nvSpPr>
          <p:spPr bwMode="auto">
            <a:xfrm>
              <a:off x="5457056" y="6525344"/>
              <a:ext cx="2523567" cy="163049"/>
            </a:xfrm>
            <a:prstGeom prst="rect">
              <a:avLst/>
            </a:prstGeom>
            <a:noFill/>
            <a:ln w="9525">
              <a:noFill/>
              <a:miter lim="800000"/>
              <a:headEnd/>
              <a:tailEnd/>
            </a:ln>
          </p:spPr>
          <p:txBody>
            <a:bodyPr wrap="square" lIns="67338" tIns="35016" rIns="67338" bIns="35016">
              <a:spAutoFit/>
            </a:bodyPr>
            <a:lstStyle/>
            <a:p>
              <a:pPr marL="68891" indent="-68891" defTabSz="957341"/>
              <a:endParaRPr lang="ja-JP" altLang="en-US" sz="600" dirty="0">
                <a:latin typeface="HGPｺﾞｼｯｸM" pitchFamily="50" charset="-128"/>
                <a:ea typeface="HGPｺﾞｼｯｸM" pitchFamily="50" charset="-128"/>
              </a:endParaRPr>
            </a:p>
          </p:txBody>
        </p:sp>
        <p:sp>
          <p:nvSpPr>
            <p:cNvPr id="2142" name="Text Box 122"/>
            <p:cNvSpPr txBox="1">
              <a:spLocks noChangeArrowheads="1"/>
            </p:cNvSpPr>
            <p:nvPr/>
          </p:nvSpPr>
          <p:spPr bwMode="auto">
            <a:xfrm>
              <a:off x="3454303" y="2996952"/>
              <a:ext cx="706609" cy="178438"/>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資料の提出</a:t>
              </a:r>
            </a:p>
          </p:txBody>
        </p:sp>
        <p:sp>
          <p:nvSpPr>
            <p:cNvPr id="2143" name="Freeform 167"/>
            <p:cNvSpPr>
              <a:spLocks/>
            </p:cNvSpPr>
            <p:nvPr/>
          </p:nvSpPr>
          <p:spPr bwMode="auto">
            <a:xfrm>
              <a:off x="4124287" y="3043920"/>
              <a:ext cx="200063" cy="664567"/>
            </a:xfrm>
            <a:custGeom>
              <a:avLst/>
              <a:gdLst>
                <a:gd name="T0" fmla="*/ 0 w 182"/>
                <a:gd name="T1" fmla="*/ 0 h 1225"/>
                <a:gd name="T2" fmla="*/ 727351 w 182"/>
                <a:gd name="T3" fmla="*/ 0 h 1225"/>
                <a:gd name="T4" fmla="*/ 727351 w 182"/>
                <a:gd name="T5" fmla="*/ 939800 h 1225"/>
                <a:gd name="T6" fmla="*/ 0 60000 65536"/>
                <a:gd name="T7" fmla="*/ 0 60000 65536"/>
                <a:gd name="T8" fmla="*/ 0 60000 65536"/>
                <a:gd name="T9" fmla="*/ 0 w 182"/>
                <a:gd name="T10" fmla="*/ 0 h 1225"/>
                <a:gd name="T11" fmla="*/ 182 w 182"/>
                <a:gd name="T12" fmla="*/ 1225 h 1225"/>
              </a:gdLst>
              <a:ahLst/>
              <a:cxnLst>
                <a:cxn ang="T6">
                  <a:pos x="T0" y="T1"/>
                </a:cxn>
                <a:cxn ang="T7">
                  <a:pos x="T2" y="T3"/>
                </a:cxn>
                <a:cxn ang="T8">
                  <a:pos x="T4" y="T5"/>
                </a:cxn>
              </a:cxnLst>
              <a:rect l="T9" t="T10" r="T11" b="T12"/>
              <a:pathLst>
                <a:path w="182" h="1225">
                  <a:moveTo>
                    <a:pt x="0" y="0"/>
                  </a:moveTo>
                  <a:lnTo>
                    <a:pt x="182" y="0"/>
                  </a:lnTo>
                  <a:lnTo>
                    <a:pt x="182" y="1225"/>
                  </a:lnTo>
                </a:path>
              </a:pathLst>
            </a:custGeom>
            <a:noFill/>
            <a:ln w="25400" cap="flat" cmpd="sng">
              <a:solidFill>
                <a:srgbClr val="FB8265"/>
              </a:solidFill>
              <a:prstDash val="solid"/>
              <a:round/>
              <a:headEnd/>
              <a:tailEnd type="triangle" w="med" len="med"/>
            </a:ln>
          </p:spPr>
          <p:txBody>
            <a:bodyPr lIns="67338" tIns="35016" rIns="67338" bIns="35016" anchor="ctr"/>
            <a:lstStyle/>
            <a:p>
              <a:endParaRPr lang="ja-JP" altLang="en-US" sz="1600"/>
            </a:p>
          </p:txBody>
        </p:sp>
        <p:sp>
          <p:nvSpPr>
            <p:cNvPr id="2144" name="Oval 131"/>
            <p:cNvSpPr>
              <a:spLocks noChangeArrowheads="1"/>
            </p:cNvSpPr>
            <p:nvPr/>
          </p:nvSpPr>
          <p:spPr bwMode="auto">
            <a:xfrm>
              <a:off x="4160912" y="2902381"/>
              <a:ext cx="416657" cy="554604"/>
            </a:xfrm>
            <a:prstGeom prst="ellipse">
              <a:avLst/>
            </a:prstGeom>
            <a:solidFill>
              <a:srgbClr val="FCAE91"/>
            </a:solidFill>
            <a:ln w="9525">
              <a:noFill/>
              <a:round/>
              <a:headEnd/>
              <a:tailEnd/>
            </a:ln>
          </p:spPr>
          <p:txBody>
            <a:bodyPr vert="eaVert" lIns="67338" tIns="8081" rIns="67338" bIns="8081" anchor="ctr"/>
            <a:lstStyle/>
            <a:p>
              <a:pPr algn="ctr" defTabSz="957341"/>
              <a:r>
                <a:rPr lang="ja-JP" altLang="en-US" sz="700" dirty="0">
                  <a:latin typeface="HGSｺﾞｼｯｸM" pitchFamily="50" charset="-128"/>
                  <a:ea typeface="HGSｺﾞｼｯｸM" pitchFamily="50" charset="-128"/>
                </a:rPr>
                <a:t>産前産後</a:t>
              </a:r>
            </a:p>
            <a:p>
              <a:pPr algn="ctr" defTabSz="957341"/>
              <a:r>
                <a:rPr lang="ja-JP" altLang="en-US" sz="700" dirty="0">
                  <a:latin typeface="HGSｺﾞｼｯｸM" pitchFamily="50" charset="-128"/>
                  <a:ea typeface="HGSｺﾞｼｯｸM" pitchFamily="50" charset="-128"/>
                </a:rPr>
                <a:t>休業へ</a:t>
              </a:r>
            </a:p>
          </p:txBody>
        </p:sp>
        <p:sp>
          <p:nvSpPr>
            <p:cNvPr id="2150" name="Text Box 173"/>
            <p:cNvSpPr txBox="1">
              <a:spLocks noChangeArrowheads="1"/>
            </p:cNvSpPr>
            <p:nvPr/>
          </p:nvSpPr>
          <p:spPr bwMode="auto">
            <a:xfrm>
              <a:off x="2176153" y="1556792"/>
              <a:ext cx="857309" cy="700727"/>
            </a:xfrm>
            <a:prstGeom prst="rect">
              <a:avLst/>
            </a:prstGeom>
            <a:noFill/>
            <a:ln w="9525" cap="rnd">
              <a:noFill/>
              <a:prstDash val="sysDot"/>
              <a:miter lim="800000"/>
              <a:headEnd/>
              <a:tailEnd/>
            </a:ln>
          </p:spPr>
          <p:txBody>
            <a:bodyPr wrap="square" lIns="13468" tIns="26935" rIns="13468" bIns="26935">
              <a:spAutoFit/>
            </a:bodyPr>
            <a:lstStyle/>
            <a:p>
              <a:pPr marL="66515" indent="-66515" defTabSz="957341">
                <a:spcBef>
                  <a:spcPct val="50000"/>
                </a:spcBef>
                <a:defRPr/>
              </a:pPr>
              <a:r>
                <a:rPr lang="en-US" altLang="ja-JP" sz="700" b="1" dirty="0">
                  <a:ea typeface="HGSｺﾞｼｯｸM" pitchFamily="50" charset="-128"/>
                </a:rPr>
                <a:t>●</a:t>
              </a:r>
              <a:r>
                <a:rPr lang="ja-JP" altLang="en-US" sz="700" b="1" dirty="0">
                  <a:ea typeface="HGSｺﾞｼｯｸM" pitchFamily="50" charset="-128"/>
                </a:rPr>
                <a:t>医師等から通勤緩和や休憩等の指導を受けた場合「母健連絡カード」で指導内容を事業主に伝える</a:t>
              </a:r>
            </a:p>
          </p:txBody>
        </p:sp>
        <p:sp>
          <p:nvSpPr>
            <p:cNvPr id="2149" name="Text Box 176"/>
            <p:cNvSpPr txBox="1">
              <a:spLocks noChangeArrowheads="1"/>
            </p:cNvSpPr>
            <p:nvPr/>
          </p:nvSpPr>
          <p:spPr bwMode="auto">
            <a:xfrm>
              <a:off x="3448951" y="1533509"/>
              <a:ext cx="1537954" cy="17843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産前休業の申出</a:t>
              </a:r>
            </a:p>
          </p:txBody>
        </p:sp>
        <p:sp>
          <p:nvSpPr>
            <p:cNvPr id="6" name="Text Box 177"/>
            <p:cNvSpPr txBox="1">
              <a:spLocks noChangeArrowheads="1"/>
            </p:cNvSpPr>
            <p:nvPr/>
          </p:nvSpPr>
          <p:spPr bwMode="auto">
            <a:xfrm>
              <a:off x="3450354" y="1644635"/>
              <a:ext cx="1224136" cy="738591"/>
            </a:xfrm>
            <a:prstGeom prst="rect">
              <a:avLst/>
            </a:prstGeom>
            <a:noFill/>
            <a:ln w="9525">
              <a:noFill/>
              <a:miter lim="800000"/>
              <a:headEnd/>
              <a:tailEnd/>
            </a:ln>
          </p:spPr>
          <p:txBody>
            <a:bodyPr wrap="square" lIns="67338" tIns="35016" rIns="67338" bIns="35016">
              <a:spAutoFit/>
            </a:bodyPr>
            <a:lstStyle/>
            <a:p>
              <a:pPr marL="136594" indent="-136594" defTabSz="957341">
                <a:spcBef>
                  <a:spcPct val="2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出産予定日を含め</a:t>
              </a:r>
              <a:r>
                <a:rPr lang="en-US" altLang="ja-JP" sz="700" dirty="0">
                  <a:latin typeface="HGSｺﾞｼｯｸM" pitchFamily="50" charset="-128"/>
                  <a:ea typeface="HGSｺﾞｼｯｸM" pitchFamily="50" charset="-128"/>
                </a:rPr>
                <a:t>42</a:t>
              </a:r>
              <a:r>
                <a:rPr lang="ja-JP" altLang="en-US" sz="700" dirty="0">
                  <a:latin typeface="HGSｺﾞｼｯｸM" pitchFamily="50" charset="-128"/>
                  <a:ea typeface="HGSｺﾞｼｯｸM" pitchFamily="50" charset="-128"/>
                </a:rPr>
                <a:t>日前（多胎妊娠は</a:t>
              </a:r>
              <a:r>
                <a:rPr lang="en-US" altLang="ja-JP" sz="700" dirty="0">
                  <a:latin typeface="HGSｺﾞｼｯｸM" pitchFamily="50" charset="-128"/>
                  <a:ea typeface="HGSｺﾞｼｯｸM" pitchFamily="50" charset="-128"/>
                </a:rPr>
                <a:t>98</a:t>
              </a:r>
              <a:r>
                <a:rPr lang="ja-JP" altLang="en-US" sz="700" dirty="0">
                  <a:latin typeface="HGSｺﾞｼｯｸM" pitchFamily="50" charset="-128"/>
                  <a:ea typeface="HGSｺﾞｼｯｸM" pitchFamily="50" charset="-128"/>
                </a:rPr>
                <a:t>日前）から取得可能</a:t>
              </a:r>
            </a:p>
            <a:p>
              <a:pPr marL="136594" indent="-136594" defTabSz="957341">
                <a:spcBef>
                  <a:spcPct val="2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産後休業は申出の有無にかかわらず出産日の翌日から</a:t>
              </a:r>
              <a:r>
                <a:rPr lang="en-US" altLang="ja-JP" sz="700" dirty="0">
                  <a:latin typeface="HGSｺﾞｼｯｸM" pitchFamily="50" charset="-128"/>
                  <a:ea typeface="HGSｺﾞｼｯｸM" pitchFamily="50" charset="-128"/>
                </a:rPr>
                <a:t>56</a:t>
              </a:r>
              <a:r>
                <a:rPr lang="ja-JP" altLang="en-US" sz="700" dirty="0">
                  <a:latin typeface="HGSｺﾞｼｯｸM" pitchFamily="50" charset="-128"/>
                  <a:ea typeface="HGSｺﾞｼｯｸM" pitchFamily="50" charset="-128"/>
                </a:rPr>
                <a:t>日間取得</a:t>
              </a:r>
              <a:endParaRPr lang="ja-JP" altLang="en-US" sz="700" strike="dblStrike" dirty="0">
                <a:latin typeface="HGSｺﾞｼｯｸM" pitchFamily="50" charset="-128"/>
                <a:ea typeface="HGSｺﾞｼｯｸM" pitchFamily="50" charset="-128"/>
              </a:endParaRPr>
            </a:p>
          </p:txBody>
        </p:sp>
        <p:sp>
          <p:nvSpPr>
            <p:cNvPr id="2154" name="Rectangle 182"/>
            <p:cNvSpPr>
              <a:spLocks noChangeArrowheads="1"/>
            </p:cNvSpPr>
            <p:nvPr/>
          </p:nvSpPr>
          <p:spPr bwMode="auto">
            <a:xfrm>
              <a:off x="2105747" y="2420888"/>
              <a:ext cx="1033673" cy="178438"/>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700" b="1" dirty="0">
                  <a:ea typeface="HGSｺﾞｼｯｸM" pitchFamily="50" charset="-128"/>
                </a:rPr>
                <a:t>◎</a:t>
              </a:r>
              <a:r>
                <a:rPr lang="ja-JP" altLang="en-US" sz="700" b="1" dirty="0">
                  <a:ea typeface="HGSｺﾞｼｯｸM" pitchFamily="50" charset="-128"/>
                </a:rPr>
                <a:t>必要な措置を講じる</a:t>
              </a:r>
            </a:p>
          </p:txBody>
        </p:sp>
        <p:sp>
          <p:nvSpPr>
            <p:cNvPr id="2160" name="Text Box 120"/>
            <p:cNvSpPr txBox="1">
              <a:spLocks noChangeArrowheads="1"/>
            </p:cNvSpPr>
            <p:nvPr/>
          </p:nvSpPr>
          <p:spPr bwMode="auto">
            <a:xfrm>
              <a:off x="1018968" y="4140966"/>
              <a:ext cx="778168" cy="82476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ja-JP" altLang="en-US" sz="700" dirty="0">
                  <a:latin typeface="HGSｺﾞｼｯｸM" pitchFamily="50" charset="-128"/>
                  <a:ea typeface="HGSｺﾞｼｯｸM" pitchFamily="50" charset="-128"/>
                </a:rPr>
                <a:t>●（自治体によって内容が異なる）不妊や不育症の相談や助成金支給　</a:t>
              </a: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非被保険者でも可</a:t>
              </a:r>
            </a:p>
          </p:txBody>
        </p:sp>
        <p:sp>
          <p:nvSpPr>
            <p:cNvPr id="2165" name="Text Box 170"/>
            <p:cNvSpPr txBox="1">
              <a:spLocks noChangeArrowheads="1"/>
            </p:cNvSpPr>
            <p:nvPr/>
          </p:nvSpPr>
          <p:spPr bwMode="auto">
            <a:xfrm>
              <a:off x="129399" y="1509658"/>
              <a:ext cx="791153" cy="232299"/>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1050" b="1" dirty="0">
                  <a:solidFill>
                    <a:srgbClr val="000000"/>
                  </a:solidFill>
                </a:rPr>
                <a:t>【</a:t>
              </a:r>
              <a:r>
                <a:rPr lang="ja-JP" altLang="en-US" sz="1050" b="1" dirty="0">
                  <a:solidFill>
                    <a:srgbClr val="000000"/>
                  </a:solidFill>
                </a:rPr>
                <a:t>手続き等</a:t>
              </a:r>
              <a:r>
                <a:rPr lang="en-US" altLang="ja-JP" sz="1050" b="1" dirty="0">
                  <a:solidFill>
                    <a:srgbClr val="000000"/>
                  </a:solidFill>
                </a:rPr>
                <a:t>】</a:t>
              </a:r>
            </a:p>
          </p:txBody>
        </p:sp>
        <p:sp>
          <p:nvSpPr>
            <p:cNvPr id="131" name="Rectangle 5"/>
            <p:cNvSpPr>
              <a:spLocks noChangeArrowheads="1"/>
            </p:cNvSpPr>
            <p:nvPr/>
          </p:nvSpPr>
          <p:spPr bwMode="auto">
            <a:xfrm>
              <a:off x="371655" y="548680"/>
              <a:ext cx="667033" cy="322588"/>
            </a:xfrm>
            <a:prstGeom prst="rect">
              <a:avLst/>
            </a:prstGeom>
            <a:solidFill>
              <a:srgbClr val="FEDACA"/>
            </a:solidFill>
            <a:ln w="9525">
              <a:solidFill>
                <a:srgbClr val="808080"/>
              </a:solidFill>
              <a:miter lim="800000"/>
              <a:headEnd/>
              <a:tailEnd/>
            </a:ln>
          </p:spPr>
          <p:txBody>
            <a:bodyPr lIns="40403" tIns="35016" rIns="40403" bIns="35016" anchor="ctr"/>
            <a:lstStyle/>
            <a:p>
              <a:pPr algn="ctr" defTabSz="957341">
                <a:defRPr/>
              </a:pPr>
              <a:r>
                <a:rPr lang="ja-JP" altLang="en-US" sz="800" dirty="0">
                  <a:solidFill>
                    <a:srgbClr val="000000"/>
                  </a:solidFill>
                  <a:latin typeface="HGSｺﾞｼｯｸM" pitchFamily="50" charset="-128"/>
                  <a:ea typeface="HGSｺﾞｼｯｸM" pitchFamily="50" charset="-128"/>
                </a:rPr>
                <a:t>制度対象者</a:t>
              </a:r>
              <a:endParaRPr lang="en-US" altLang="ja-JP" sz="800" dirty="0">
                <a:solidFill>
                  <a:srgbClr val="000000"/>
                </a:solidFill>
                <a:latin typeface="HGSｺﾞｼｯｸM" pitchFamily="50" charset="-128"/>
                <a:ea typeface="HGSｺﾞｼｯｸM" pitchFamily="50" charset="-128"/>
              </a:endParaRPr>
            </a:p>
            <a:p>
              <a:pPr algn="ctr" defTabSz="957341">
                <a:defRPr/>
              </a:pPr>
              <a:r>
                <a:rPr lang="ja-JP" altLang="en-US" sz="900" dirty="0">
                  <a:solidFill>
                    <a:srgbClr val="000000"/>
                  </a:solidFill>
                  <a:latin typeface="HGSｺﾞｼｯｸM" pitchFamily="50" charset="-128"/>
                  <a:ea typeface="HGSｺﾞｼｯｸM" pitchFamily="50" charset="-128"/>
                </a:rPr>
                <a:t>↔</a:t>
              </a:r>
              <a:r>
                <a:rPr lang="ja-JP" altLang="en-US" sz="800" dirty="0">
                  <a:solidFill>
                    <a:srgbClr val="000000"/>
                  </a:solidFill>
                  <a:latin typeface="HGSｺﾞｼｯｸM" pitchFamily="50" charset="-128"/>
                  <a:ea typeface="HGSｺﾞｼｯｸM" pitchFamily="50" charset="-128"/>
                </a:rPr>
                <a:t>上司</a:t>
              </a:r>
            </a:p>
          </p:txBody>
        </p:sp>
        <p:sp>
          <p:nvSpPr>
            <p:cNvPr id="2145" name="Freeform 171"/>
            <p:cNvSpPr>
              <a:spLocks/>
            </p:cNvSpPr>
            <p:nvPr/>
          </p:nvSpPr>
          <p:spPr bwMode="auto">
            <a:xfrm flipV="1">
              <a:off x="8143336" y="836711"/>
              <a:ext cx="50024" cy="2881271"/>
            </a:xfrm>
            <a:custGeom>
              <a:avLst/>
              <a:gdLst>
                <a:gd name="T0" fmla="*/ 0 w 182"/>
                <a:gd name="T1" fmla="*/ 0 h 1225"/>
                <a:gd name="T2" fmla="*/ 603839 w 182"/>
                <a:gd name="T3" fmla="*/ 0 h 1225"/>
                <a:gd name="T4" fmla="*/ 603839 w 182"/>
                <a:gd name="T5" fmla="*/ 4529137 h 1225"/>
                <a:gd name="T6" fmla="*/ 0 60000 65536"/>
                <a:gd name="T7" fmla="*/ 0 60000 65536"/>
                <a:gd name="T8" fmla="*/ 0 60000 65536"/>
                <a:gd name="T9" fmla="*/ 0 w 182"/>
                <a:gd name="T10" fmla="*/ 0 h 1225"/>
                <a:gd name="T11" fmla="*/ 182 w 182"/>
                <a:gd name="T12" fmla="*/ 1225 h 1225"/>
              </a:gdLst>
              <a:ahLst/>
              <a:cxnLst>
                <a:cxn ang="T6">
                  <a:pos x="T0" y="T1"/>
                </a:cxn>
                <a:cxn ang="T7">
                  <a:pos x="T2" y="T3"/>
                </a:cxn>
                <a:cxn ang="T8">
                  <a:pos x="T4" y="T5"/>
                </a:cxn>
              </a:cxnLst>
              <a:rect l="T9" t="T10" r="T11" b="T12"/>
              <a:pathLst>
                <a:path w="182" h="1225">
                  <a:moveTo>
                    <a:pt x="0" y="0"/>
                  </a:moveTo>
                  <a:lnTo>
                    <a:pt x="182" y="0"/>
                  </a:lnTo>
                  <a:lnTo>
                    <a:pt x="182" y="1225"/>
                  </a:lnTo>
                </a:path>
              </a:pathLst>
            </a:custGeom>
            <a:noFill/>
            <a:ln w="25400" cap="flat" cmpd="sng">
              <a:solidFill>
                <a:srgbClr val="E60000"/>
              </a:solidFill>
              <a:prstDash val="sysDot"/>
              <a:round/>
              <a:headEnd/>
              <a:tailEnd type="triangle" w="med" len="med"/>
            </a:ln>
          </p:spPr>
          <p:txBody>
            <a:bodyPr lIns="67338" tIns="35016" rIns="67338" bIns="35016" anchor="ctr"/>
            <a:lstStyle/>
            <a:p>
              <a:endParaRPr lang="ja-JP" altLang="en-US"/>
            </a:p>
          </p:txBody>
        </p:sp>
        <p:sp>
          <p:nvSpPr>
            <p:cNvPr id="2146" name="Oval 66"/>
            <p:cNvSpPr>
              <a:spLocks noChangeArrowheads="1"/>
            </p:cNvSpPr>
            <p:nvPr/>
          </p:nvSpPr>
          <p:spPr bwMode="auto">
            <a:xfrm>
              <a:off x="8049344" y="1835079"/>
              <a:ext cx="287984" cy="1170567"/>
            </a:xfrm>
            <a:prstGeom prst="ellipse">
              <a:avLst/>
            </a:prstGeom>
            <a:solidFill>
              <a:srgbClr val="C71F0D"/>
            </a:solidFill>
            <a:ln w="9525">
              <a:noFill/>
              <a:round/>
              <a:headEnd/>
              <a:tailEnd/>
            </a:ln>
          </p:spPr>
          <p:txBody>
            <a:bodyPr vert="eaVert" wrap="none" lIns="67338" tIns="35016" rIns="67338" bIns="35016" anchor="ctr"/>
            <a:lstStyle/>
            <a:p>
              <a:pPr algn="ctr" defTabSz="957341"/>
              <a:r>
                <a:rPr lang="ja-JP" altLang="en-US" sz="700" dirty="0">
                  <a:solidFill>
                    <a:schemeClr val="bg1"/>
                  </a:solidFill>
                  <a:latin typeface="HGSｺﾞｼｯｸM" pitchFamily="50" charset="-128"/>
                  <a:ea typeface="HGSｺﾞｼｯｸM" pitchFamily="50" charset="-128"/>
                </a:rPr>
                <a:t>復職へ</a:t>
              </a:r>
            </a:p>
          </p:txBody>
        </p:sp>
        <p:sp>
          <p:nvSpPr>
            <p:cNvPr id="137" name="Text Box 124"/>
            <p:cNvSpPr txBox="1">
              <a:spLocks noChangeArrowheads="1"/>
            </p:cNvSpPr>
            <p:nvPr/>
          </p:nvSpPr>
          <p:spPr bwMode="auto">
            <a:xfrm>
              <a:off x="8625408" y="1536220"/>
              <a:ext cx="1342436" cy="717047"/>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復職後の制度利用の申出</a:t>
              </a:r>
              <a:endParaRPr lang="en-US" altLang="ja-JP" sz="700" b="1" dirty="0">
                <a:latin typeface="HGSｺﾞｼｯｸM" pitchFamily="50" charset="-128"/>
                <a:ea typeface="HGSｺﾞｼｯｸM" pitchFamily="50" charset="-128"/>
              </a:endParaRPr>
            </a:p>
            <a:p>
              <a:pPr marL="67703" indent="-67703" defTabSz="957341"/>
              <a:r>
                <a:rPr lang="en-US" altLang="ja-JP" sz="700" b="1" dirty="0">
                  <a:latin typeface="HGSｺﾞｼｯｸM" pitchFamily="50" charset="-128"/>
                  <a:ea typeface="HGSｺﾞｼｯｸM" pitchFamily="50" charset="-128"/>
                </a:rPr>
                <a:t>	</a:t>
              </a:r>
              <a:r>
                <a:rPr lang="ja-JP" altLang="en-US" sz="700" dirty="0">
                  <a:latin typeface="HGSｺﾞｼｯｸM" pitchFamily="50" charset="-128"/>
                  <a:ea typeface="HGSｺﾞｼｯｸM" pitchFamily="50" charset="-128"/>
                </a:rPr>
                <a:t>・短時間勤務</a:t>
              </a:r>
              <a:endParaRPr lang="en-US" altLang="ja-JP" sz="700" dirty="0">
                <a:latin typeface="HGSｺﾞｼｯｸM" pitchFamily="50" charset="-128"/>
                <a:ea typeface="HGSｺﾞｼｯｸM" pitchFamily="50" charset="-128"/>
              </a:endParaRPr>
            </a:p>
            <a:p>
              <a:pPr marL="67703" indent="-67703" defTabSz="957341"/>
              <a:r>
                <a:rPr lang="ja-JP" altLang="en-US" sz="700" dirty="0">
                  <a:latin typeface="HGSｺﾞｼｯｸM" pitchFamily="50" charset="-128"/>
                  <a:ea typeface="HGSｺﾞｼｯｸM" pitchFamily="50" charset="-128"/>
                </a:rPr>
                <a:t>　・所定外労働の制限等</a:t>
              </a:r>
              <a:endParaRPr lang="en-US" altLang="ja-JP" sz="700" dirty="0">
                <a:latin typeface="HGSｺﾞｼｯｸM" pitchFamily="50" charset="-128"/>
                <a:ea typeface="HGSｺﾞｼｯｸM" pitchFamily="50" charset="-128"/>
              </a:endParaRPr>
            </a:p>
            <a:p>
              <a:pPr marL="67703" indent="-67703" defTabSz="957341"/>
              <a:r>
                <a:rPr lang="ja-JP" altLang="en-US" sz="700" dirty="0">
                  <a:latin typeface="HGSｺﾞｼｯｸM" pitchFamily="50" charset="-128"/>
                  <a:ea typeface="HGSｺﾞｼｯｸM" pitchFamily="50" charset="-128"/>
                </a:rPr>
                <a:t>　　（時間外／深夜／休日）</a:t>
              </a:r>
              <a:endParaRPr lang="en-US" altLang="ja-JP" sz="700" dirty="0">
                <a:latin typeface="HGSｺﾞｼｯｸM" pitchFamily="50" charset="-128"/>
                <a:ea typeface="HGSｺﾞｼｯｸM" pitchFamily="50" charset="-128"/>
              </a:endParaRPr>
            </a:p>
            <a:p>
              <a:pPr marL="67703" indent="-67703" defTabSz="957341"/>
              <a:r>
                <a:rPr lang="ja-JP" altLang="en-US" sz="700" dirty="0">
                  <a:latin typeface="HGSｺﾞｼｯｸM" pitchFamily="50" charset="-128"/>
                  <a:ea typeface="HGSｺﾞｼｯｸM" pitchFamily="50" charset="-128"/>
                </a:rPr>
                <a:t>　・育児時間</a:t>
              </a:r>
              <a:endParaRPr lang="en-US" altLang="ja-JP" sz="700" dirty="0">
                <a:latin typeface="HGSｺﾞｼｯｸM" pitchFamily="50" charset="-128"/>
                <a:ea typeface="HGSｺﾞｼｯｸM" pitchFamily="50" charset="-128"/>
              </a:endParaRPr>
            </a:p>
            <a:p>
              <a:pPr marL="67703" indent="-67703" defTabSz="957341"/>
              <a:r>
                <a:rPr lang="ja-JP" altLang="en-US" sz="700" dirty="0">
                  <a:latin typeface="HGSｺﾞｼｯｸM" pitchFamily="50" charset="-128"/>
                  <a:ea typeface="HGSｺﾞｼｯｸM" pitchFamily="50" charset="-128"/>
                </a:rPr>
                <a:t>　　　</a:t>
              </a: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子が</a:t>
              </a:r>
              <a:r>
                <a:rPr lang="en-US" altLang="ja-JP" sz="700" dirty="0">
                  <a:latin typeface="HGSｺﾞｼｯｸM" pitchFamily="50" charset="-128"/>
                  <a:ea typeface="HGSｺﾞｼｯｸM" pitchFamily="50" charset="-128"/>
                </a:rPr>
                <a:t>1</a:t>
              </a:r>
              <a:r>
                <a:rPr lang="ja-JP" altLang="en-US" sz="700" dirty="0">
                  <a:latin typeface="HGSｺﾞｼｯｸM" pitchFamily="50" charset="-128"/>
                  <a:ea typeface="HGSｺﾞｼｯｸM" pitchFamily="50" charset="-128"/>
                </a:rPr>
                <a:t>歳になるまで</a:t>
              </a:r>
            </a:p>
          </p:txBody>
        </p:sp>
        <p:sp>
          <p:nvSpPr>
            <p:cNvPr id="139" name="Line 127"/>
            <p:cNvSpPr>
              <a:spLocks noChangeShapeType="1"/>
            </p:cNvSpPr>
            <p:nvPr/>
          </p:nvSpPr>
          <p:spPr bwMode="auto">
            <a:xfrm>
              <a:off x="9273480" y="2235723"/>
              <a:ext cx="0" cy="185165"/>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45" name="Rectangle 5"/>
            <p:cNvSpPr>
              <a:spLocks noChangeArrowheads="1"/>
            </p:cNvSpPr>
            <p:nvPr/>
          </p:nvSpPr>
          <p:spPr bwMode="auto">
            <a:xfrm>
              <a:off x="37333" y="908721"/>
              <a:ext cx="278602" cy="575022"/>
            </a:xfrm>
            <a:prstGeom prst="rect">
              <a:avLst/>
            </a:prstGeom>
            <a:solidFill>
              <a:srgbClr val="0F99BC"/>
            </a:solidFill>
            <a:ln w="9525">
              <a:noFill/>
              <a:miter lim="800000"/>
              <a:headEnd/>
              <a:tailEnd/>
            </a:ln>
          </p:spPr>
          <p:txBody>
            <a:bodyPr vert="eaVert" lIns="40403" tIns="35016" rIns="40403" bIns="35016" anchor="ctr"/>
            <a:lstStyle/>
            <a:p>
              <a:pPr algn="ctr" defTabSz="957341">
                <a:defRPr/>
              </a:pPr>
              <a:r>
                <a:rPr lang="ja-JP" altLang="en-US" sz="700" dirty="0">
                  <a:solidFill>
                    <a:srgbClr val="FFFFFF"/>
                  </a:solidFill>
                  <a:latin typeface="HGSｺﾞｼｯｸM" pitchFamily="50" charset="-128"/>
                  <a:ea typeface="HGSｺﾞｼｯｸM" pitchFamily="50" charset="-128"/>
                </a:rPr>
                <a:t>休業・復職</a:t>
              </a:r>
              <a:r>
                <a:rPr lang="ja-JP" altLang="en-US" sz="800" dirty="0">
                  <a:solidFill>
                    <a:srgbClr val="FFFFFF"/>
                  </a:solidFill>
                  <a:latin typeface="HGSｺﾞｼｯｸM" pitchFamily="50" charset="-128"/>
                  <a:ea typeface="HGSｺﾞｼｯｸM" pitchFamily="50" charset="-128"/>
                </a:rPr>
                <a:t>準備</a:t>
              </a:r>
            </a:p>
          </p:txBody>
        </p:sp>
        <p:sp>
          <p:nvSpPr>
            <p:cNvPr id="146" name="Rectangle 5"/>
            <p:cNvSpPr>
              <a:spLocks noChangeArrowheads="1"/>
            </p:cNvSpPr>
            <p:nvPr/>
          </p:nvSpPr>
          <p:spPr bwMode="auto">
            <a:xfrm>
              <a:off x="371655" y="908721"/>
              <a:ext cx="667033" cy="575686"/>
            </a:xfrm>
            <a:prstGeom prst="rect">
              <a:avLst/>
            </a:prstGeom>
            <a:solidFill>
              <a:srgbClr val="77D4ED"/>
            </a:solidFill>
            <a:ln w="9525">
              <a:solidFill>
                <a:srgbClr val="808080"/>
              </a:solidFill>
              <a:miter lim="800000"/>
              <a:headEnd/>
              <a:tailEnd/>
            </a:ln>
          </p:spPr>
          <p:txBody>
            <a:bodyPr lIns="40403" tIns="35016" rIns="40403" bIns="35016" anchor="ctr"/>
            <a:lstStyle/>
            <a:p>
              <a:pPr algn="ctr" defTabSz="957341">
                <a:defRPr/>
              </a:pPr>
              <a:r>
                <a:rPr lang="ja-JP" altLang="en-US" sz="800" dirty="0">
                  <a:solidFill>
                    <a:srgbClr val="000000"/>
                  </a:solidFill>
                  <a:latin typeface="HGSｺﾞｼｯｸM" pitchFamily="50" charset="-128"/>
                  <a:ea typeface="HGSｺﾞｼｯｸM" pitchFamily="50" charset="-128"/>
                </a:rPr>
                <a:t>企業・社員</a:t>
              </a:r>
            </a:p>
          </p:txBody>
        </p:sp>
        <p:sp>
          <p:nvSpPr>
            <p:cNvPr id="147" name="Rectangle 5"/>
            <p:cNvSpPr>
              <a:spLocks noChangeArrowheads="1"/>
            </p:cNvSpPr>
            <p:nvPr/>
          </p:nvSpPr>
          <p:spPr bwMode="auto">
            <a:xfrm>
              <a:off x="1138687" y="908720"/>
              <a:ext cx="6982666" cy="581459"/>
            </a:xfrm>
            <a:prstGeom prst="rect">
              <a:avLst/>
            </a:prstGeom>
            <a:noFill/>
            <a:ln w="9525">
              <a:solidFill>
                <a:schemeClr val="tx1">
                  <a:lumMod val="50000"/>
                  <a:lumOff val="50000"/>
                </a:schemeClr>
              </a:solidFill>
              <a:miter lim="800000"/>
              <a:headEnd/>
              <a:tailEnd/>
            </a:ln>
          </p:spPr>
          <p:txBody>
            <a:bodyPr lIns="40403" tIns="35016" rIns="40403" bIns="35016" anchor="ctr"/>
            <a:lstStyle/>
            <a:p>
              <a:pPr algn="ctr" defTabSz="957341">
                <a:lnSpc>
                  <a:spcPts val="1100"/>
                </a:lnSpc>
                <a:defRPr/>
              </a:pPr>
              <a:endParaRPr lang="en-US" altLang="ja-JP" sz="700" dirty="0">
                <a:solidFill>
                  <a:srgbClr val="000000"/>
                </a:solidFill>
                <a:latin typeface="+mn-ea"/>
              </a:endParaRPr>
            </a:p>
          </p:txBody>
        </p:sp>
        <p:sp>
          <p:nvSpPr>
            <p:cNvPr id="123" name="正方形/長方形 122"/>
            <p:cNvSpPr/>
            <p:nvPr/>
          </p:nvSpPr>
          <p:spPr bwMode="auto">
            <a:xfrm>
              <a:off x="1151862" y="545559"/>
              <a:ext cx="1210460" cy="136839"/>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妊娠報告後</a:t>
              </a:r>
              <a:endParaRPr lang="ja-JP" altLang="en-US" sz="800" dirty="0">
                <a:solidFill>
                  <a:srgbClr val="FF0000"/>
                </a:solidFill>
                <a:latin typeface="Arial" charset="0"/>
                <a:ea typeface="ＭＳ Ｐゴシック" pitchFamily="50" charset="-128"/>
              </a:endParaRPr>
            </a:p>
          </p:txBody>
        </p:sp>
        <p:sp>
          <p:nvSpPr>
            <p:cNvPr id="124" name="正方形/長方形 123"/>
            <p:cNvSpPr/>
            <p:nvPr/>
          </p:nvSpPr>
          <p:spPr bwMode="auto">
            <a:xfrm>
              <a:off x="1162458" y="648428"/>
              <a:ext cx="1346118"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体調面での配慮や産休までの業務引き継ぎについて話し合いましょう</a:t>
              </a:r>
              <a:endParaRPr lang="ja-JP" altLang="en-US" sz="600" dirty="0">
                <a:latin typeface="Arial" charset="0"/>
                <a:ea typeface="ＭＳ Ｐゴシック" pitchFamily="50" charset="-128"/>
              </a:endParaRPr>
            </a:p>
          </p:txBody>
        </p:sp>
        <p:sp>
          <p:nvSpPr>
            <p:cNvPr id="125" name="正方形/長方形 124"/>
            <p:cNvSpPr/>
            <p:nvPr/>
          </p:nvSpPr>
          <p:spPr bwMode="auto">
            <a:xfrm>
              <a:off x="3671429" y="548680"/>
              <a:ext cx="1671614" cy="146335"/>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休業２か月前</a:t>
              </a:r>
              <a:endParaRPr lang="ja-JP" altLang="en-US" sz="800" dirty="0">
                <a:solidFill>
                  <a:srgbClr val="FF0000"/>
                </a:solidFill>
                <a:latin typeface="Arial" charset="0"/>
                <a:ea typeface="ＭＳ Ｐゴシック" pitchFamily="50" charset="-128"/>
              </a:endParaRPr>
            </a:p>
          </p:txBody>
        </p:sp>
        <p:sp>
          <p:nvSpPr>
            <p:cNvPr id="126" name="正方形/長方形 125"/>
            <p:cNvSpPr/>
            <p:nvPr/>
          </p:nvSpPr>
          <p:spPr bwMode="auto">
            <a:xfrm>
              <a:off x="3671429" y="651549"/>
              <a:ext cx="1351833"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産休・育休中の予定や復職後の就業イメージについて話し合いましょう</a:t>
              </a:r>
              <a:endParaRPr lang="ja-JP" altLang="en-US" sz="600" dirty="0">
                <a:latin typeface="Arial" charset="0"/>
                <a:ea typeface="ＭＳ Ｐゴシック" pitchFamily="50" charset="-128"/>
              </a:endParaRPr>
            </a:p>
          </p:txBody>
        </p:sp>
        <p:sp>
          <p:nvSpPr>
            <p:cNvPr id="127" name="正方形/長方形 126"/>
            <p:cNvSpPr/>
            <p:nvPr/>
          </p:nvSpPr>
          <p:spPr bwMode="auto">
            <a:xfrm>
              <a:off x="6924648" y="548680"/>
              <a:ext cx="1448732" cy="120888"/>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復職１～２か月前</a:t>
              </a:r>
              <a:endParaRPr lang="ja-JP" altLang="en-US" sz="800" dirty="0">
                <a:solidFill>
                  <a:srgbClr val="FF0000"/>
                </a:solidFill>
                <a:latin typeface="Arial" charset="0"/>
                <a:ea typeface="ＭＳ Ｐゴシック" pitchFamily="50" charset="-128"/>
              </a:endParaRPr>
            </a:p>
          </p:txBody>
        </p:sp>
        <p:sp>
          <p:nvSpPr>
            <p:cNvPr id="128" name="正方形/長方形 127"/>
            <p:cNvSpPr/>
            <p:nvPr/>
          </p:nvSpPr>
          <p:spPr bwMode="auto">
            <a:xfrm>
              <a:off x="6992264" y="651549"/>
              <a:ext cx="1201096"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latin typeface="Arial" charset="0"/>
                  <a:ea typeface="ＭＳ Ｐゴシック" pitchFamily="50" charset="-128"/>
                </a:rPr>
                <a:t>復職に向けて、就労条件や担当業務について</a:t>
              </a:r>
              <a:r>
                <a:rPr lang="ja-JP" altLang="en-US" sz="600" dirty="0"/>
                <a:t>話し合いましょう</a:t>
              </a:r>
              <a:endParaRPr lang="ja-JP" altLang="en-US" sz="600" dirty="0">
                <a:latin typeface="Arial" charset="0"/>
                <a:ea typeface="ＭＳ Ｐゴシック" pitchFamily="50" charset="-128"/>
              </a:endParaRPr>
            </a:p>
          </p:txBody>
        </p:sp>
        <p:sp>
          <p:nvSpPr>
            <p:cNvPr id="129" name="正方形/長方形 128"/>
            <p:cNvSpPr/>
            <p:nvPr/>
          </p:nvSpPr>
          <p:spPr bwMode="auto">
            <a:xfrm>
              <a:off x="8574831" y="548680"/>
              <a:ext cx="1331169" cy="1293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復職２か月後</a:t>
              </a:r>
              <a:endParaRPr lang="ja-JP" altLang="en-US" sz="800" dirty="0">
                <a:solidFill>
                  <a:srgbClr val="FF0000"/>
                </a:solidFill>
                <a:latin typeface="Arial" charset="0"/>
                <a:ea typeface="ＭＳ Ｐゴシック" pitchFamily="50" charset="-128"/>
              </a:endParaRPr>
            </a:p>
          </p:txBody>
        </p:sp>
        <p:sp>
          <p:nvSpPr>
            <p:cNvPr id="130" name="正方形/長方形 129"/>
            <p:cNvSpPr/>
            <p:nvPr/>
          </p:nvSpPr>
          <p:spPr bwMode="auto">
            <a:xfrm>
              <a:off x="8553400" y="651549"/>
              <a:ext cx="1375131"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latin typeface="Arial" charset="0"/>
                  <a:ea typeface="ＭＳ Ｐゴシック" pitchFamily="50" charset="-128"/>
                </a:rPr>
                <a:t>配慮してほしいことや</a:t>
              </a:r>
              <a:r>
                <a:rPr lang="ja-JP" altLang="en-US" sz="600" dirty="0"/>
                <a:t>今後の働き方について話し合いましょう</a:t>
              </a:r>
              <a:endParaRPr lang="ja-JP" altLang="en-US" sz="600" dirty="0">
                <a:latin typeface="Arial" charset="0"/>
                <a:ea typeface="ＭＳ Ｐゴシック" pitchFamily="50" charset="-128"/>
              </a:endParaRPr>
            </a:p>
          </p:txBody>
        </p:sp>
        <p:sp>
          <p:nvSpPr>
            <p:cNvPr id="143" name="正方形/長方形 142"/>
            <p:cNvSpPr/>
            <p:nvPr/>
          </p:nvSpPr>
          <p:spPr bwMode="auto">
            <a:xfrm>
              <a:off x="5415714" y="680741"/>
              <a:ext cx="1074132" cy="216024"/>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latin typeface="Arial" charset="0"/>
                  <a:ea typeface="ＭＳ Ｐゴシック" pitchFamily="50" charset="-128"/>
                </a:rPr>
                <a:t>定期的に連絡を取り、状況を把握しましょう</a:t>
              </a:r>
            </a:p>
          </p:txBody>
        </p:sp>
        <p:sp>
          <p:nvSpPr>
            <p:cNvPr id="144" name="正方形/長方形 143"/>
            <p:cNvSpPr/>
            <p:nvPr/>
          </p:nvSpPr>
          <p:spPr bwMode="auto">
            <a:xfrm>
              <a:off x="5354603" y="548680"/>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定期連絡</a:t>
              </a:r>
              <a:r>
                <a:rPr lang="en-US" altLang="ja-JP" sz="800" dirty="0">
                  <a:solidFill>
                    <a:srgbClr val="FF0000"/>
                  </a:solidFill>
                </a:rPr>
                <a:t>》</a:t>
              </a:r>
              <a:r>
                <a:rPr lang="ja-JP" altLang="en-US" sz="800" dirty="0">
                  <a:solidFill>
                    <a:srgbClr val="FF0000"/>
                  </a:solidFill>
                </a:rPr>
                <a:t>休業中</a:t>
              </a:r>
              <a:endParaRPr lang="ja-JP" altLang="en-US" sz="800" dirty="0">
                <a:solidFill>
                  <a:srgbClr val="FF0000"/>
                </a:solidFill>
                <a:latin typeface="Arial" charset="0"/>
                <a:ea typeface="ＭＳ Ｐゴシック" pitchFamily="50" charset="-128"/>
              </a:endParaRPr>
            </a:p>
          </p:txBody>
        </p:sp>
        <p:sp>
          <p:nvSpPr>
            <p:cNvPr id="149" name="Text Box 149"/>
            <p:cNvSpPr txBox="1">
              <a:spLocks noChangeArrowheads="1"/>
            </p:cNvSpPr>
            <p:nvPr/>
          </p:nvSpPr>
          <p:spPr bwMode="auto">
            <a:xfrm>
              <a:off x="4232920" y="6095168"/>
              <a:ext cx="1296144" cy="286160"/>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復職時に利用する保育所等の情報収集・見学</a:t>
              </a:r>
            </a:p>
          </p:txBody>
        </p:sp>
        <p:sp>
          <p:nvSpPr>
            <p:cNvPr id="152" name="AutoShape 117"/>
            <p:cNvSpPr>
              <a:spLocks noChangeArrowheads="1"/>
            </p:cNvSpPr>
            <p:nvPr/>
          </p:nvSpPr>
          <p:spPr bwMode="auto">
            <a:xfrm>
              <a:off x="2720752" y="5733256"/>
              <a:ext cx="1440160" cy="504056"/>
            </a:xfrm>
            <a:prstGeom prst="wedgeRoundRectCallout">
              <a:avLst>
                <a:gd name="adj1" fmla="val 59886"/>
                <a:gd name="adj2" fmla="val 32792"/>
                <a:gd name="adj3" fmla="val 16667"/>
              </a:avLst>
            </a:prstGeom>
            <a:solidFill>
              <a:schemeClr val="accent2">
                <a:lumMod val="20000"/>
                <a:lumOff val="80000"/>
              </a:schemeClr>
            </a:solidFill>
            <a:ln w="9525">
              <a:solidFill>
                <a:schemeClr val="tx1"/>
              </a:solidFill>
              <a:miter lim="800000"/>
              <a:headEnd/>
              <a:tailEnd/>
            </a:ln>
          </p:spPr>
          <p:txBody>
            <a:bodyPr lIns="67338" tIns="35016" rIns="67338" bIns="35016"/>
            <a:lstStyle/>
            <a:p>
              <a:pPr defTabSz="957341">
                <a:spcBef>
                  <a:spcPct val="25000"/>
                </a:spcBef>
              </a:pPr>
              <a:r>
                <a:rPr lang="ja-JP" altLang="en-US" sz="600" dirty="0">
                  <a:latin typeface="HGSｺﾞｼｯｸM" pitchFamily="50" charset="-128"/>
                  <a:ea typeface="HGSｺﾞｼｯｸM" pitchFamily="50" charset="-128"/>
                </a:rPr>
                <a:t>保育所等の利用予定の方は、入所が決まらないと復職が困難になる場合があります。早めに入所準備を始めましょう</a:t>
              </a:r>
              <a:endParaRPr lang="en-US" altLang="ja-JP" sz="600" dirty="0">
                <a:latin typeface="HGSｺﾞｼｯｸM" pitchFamily="50" charset="-128"/>
                <a:ea typeface="HGSｺﾞｼｯｸM" pitchFamily="50" charset="-128"/>
              </a:endParaRPr>
            </a:p>
          </p:txBody>
        </p:sp>
        <p:sp>
          <p:nvSpPr>
            <p:cNvPr id="2092" name="Text Box 55"/>
            <p:cNvSpPr txBox="1">
              <a:spLocks noChangeArrowheads="1"/>
            </p:cNvSpPr>
            <p:nvPr/>
          </p:nvSpPr>
          <p:spPr bwMode="auto">
            <a:xfrm>
              <a:off x="5514022" y="5383694"/>
              <a:ext cx="1583189" cy="255382"/>
            </a:xfrm>
            <a:prstGeom prst="rect">
              <a:avLst/>
            </a:prstGeom>
            <a:solidFill>
              <a:schemeClr val="bg1"/>
            </a:solid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・育休開始から</a:t>
              </a:r>
              <a:r>
                <a:rPr lang="en-US" altLang="ja-JP" sz="600" dirty="0">
                  <a:latin typeface="HGSｺﾞｼｯｸM" pitchFamily="50" charset="-128"/>
                  <a:ea typeface="HGSｺﾞｼｯｸM" pitchFamily="50" charset="-128"/>
                </a:rPr>
                <a:t>180</a:t>
              </a:r>
              <a:r>
                <a:rPr lang="ja-JP" altLang="en-US" sz="600" dirty="0">
                  <a:latin typeface="HGSｺﾞｼｯｸM" pitchFamily="50" charset="-128"/>
                  <a:ea typeface="HGSｺﾞｼｯｸM" pitchFamily="50" charset="-128"/>
                </a:rPr>
                <a:t>日目までは賃金の</a:t>
              </a:r>
              <a:r>
                <a:rPr lang="en-US" altLang="ja-JP" sz="600" dirty="0">
                  <a:latin typeface="HGSｺﾞｼｯｸM" pitchFamily="50" charset="-128"/>
                  <a:ea typeface="HGSｺﾞｼｯｸM" pitchFamily="50" charset="-128"/>
                </a:rPr>
                <a:t>67</a:t>
              </a:r>
              <a:r>
                <a:rPr lang="ja-JP" altLang="en-US" sz="600" dirty="0">
                  <a:latin typeface="HGSｺﾞｼｯｸM" pitchFamily="50" charset="-128"/>
                  <a:ea typeface="HGSｺﾞｼｯｸM" pitchFamily="50" charset="-128"/>
                </a:rPr>
                <a:t>％、</a:t>
              </a:r>
              <a:r>
                <a:rPr lang="en-US" altLang="ja-JP" sz="600" dirty="0">
                  <a:latin typeface="HGSｺﾞｼｯｸM" pitchFamily="50" charset="-128"/>
                  <a:ea typeface="HGSｺﾞｼｯｸM" pitchFamily="50" charset="-128"/>
                </a:rPr>
                <a:t>181</a:t>
              </a:r>
              <a:r>
                <a:rPr lang="ja-JP" altLang="en-US" sz="600" dirty="0">
                  <a:latin typeface="HGSｺﾞｼｯｸM" pitchFamily="50" charset="-128"/>
                  <a:ea typeface="HGSｺﾞｼｯｸM" pitchFamily="50" charset="-128"/>
                </a:rPr>
                <a:t>日目からは</a:t>
              </a:r>
              <a:r>
                <a:rPr lang="en-US" altLang="ja-JP" sz="600" dirty="0">
                  <a:latin typeface="HGSｺﾞｼｯｸM" pitchFamily="50" charset="-128"/>
                  <a:ea typeface="HGSｺﾞｼｯｸM" pitchFamily="50" charset="-128"/>
                </a:rPr>
                <a:t>50</a:t>
              </a:r>
              <a:r>
                <a:rPr lang="ja-JP" altLang="en-US" sz="600" dirty="0">
                  <a:latin typeface="HGSｺﾞｼｯｸM" pitchFamily="50" charset="-128"/>
                  <a:ea typeface="HGSｺﾞｼｯｸM" pitchFamily="50" charset="-128"/>
                </a:rPr>
                <a:t>％が支給される制度</a:t>
              </a:r>
            </a:p>
          </p:txBody>
        </p:sp>
        <p:sp>
          <p:nvSpPr>
            <p:cNvPr id="141" name="Text Box 121"/>
            <p:cNvSpPr txBox="1">
              <a:spLocks noChangeArrowheads="1"/>
            </p:cNvSpPr>
            <p:nvPr/>
          </p:nvSpPr>
          <p:spPr bwMode="auto">
            <a:xfrm>
              <a:off x="8727365" y="2390029"/>
              <a:ext cx="1338203" cy="178438"/>
            </a:xfrm>
            <a:prstGeom prst="rect">
              <a:avLst/>
            </a:prstGeom>
            <a:noFill/>
            <a:ln w="9525">
              <a:noFill/>
              <a:miter lim="800000"/>
              <a:headEnd/>
              <a:tailEnd/>
            </a:ln>
          </p:spPr>
          <p:txBody>
            <a:bodyPr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提出必要資料の連絡</a:t>
              </a:r>
            </a:p>
          </p:txBody>
        </p:sp>
        <p:sp>
          <p:nvSpPr>
            <p:cNvPr id="148" name="Text Box 122"/>
            <p:cNvSpPr txBox="1">
              <a:spLocks noChangeArrowheads="1"/>
            </p:cNvSpPr>
            <p:nvPr/>
          </p:nvSpPr>
          <p:spPr bwMode="auto">
            <a:xfrm>
              <a:off x="8943390" y="3010288"/>
              <a:ext cx="706609" cy="178438"/>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資料の提出</a:t>
              </a:r>
            </a:p>
          </p:txBody>
        </p:sp>
        <p:sp>
          <p:nvSpPr>
            <p:cNvPr id="151" name="Line 178"/>
            <p:cNvSpPr>
              <a:spLocks noChangeShapeType="1"/>
            </p:cNvSpPr>
            <p:nvPr/>
          </p:nvSpPr>
          <p:spPr bwMode="auto">
            <a:xfrm>
              <a:off x="9271029" y="2580529"/>
              <a:ext cx="2451" cy="438831"/>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40" name="正方形/長方形 139"/>
            <p:cNvSpPr/>
            <p:nvPr/>
          </p:nvSpPr>
          <p:spPr>
            <a:xfrm>
              <a:off x="1138687" y="530099"/>
              <a:ext cx="8712679" cy="345058"/>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7" name="Text Box 72"/>
            <p:cNvSpPr txBox="1">
              <a:spLocks noChangeArrowheads="1"/>
            </p:cNvSpPr>
            <p:nvPr/>
          </p:nvSpPr>
          <p:spPr bwMode="auto">
            <a:xfrm>
              <a:off x="8938118" y="1003817"/>
              <a:ext cx="870722" cy="347715"/>
            </a:xfrm>
            <a:prstGeom prst="rect">
              <a:avLst/>
            </a:prstGeom>
            <a:solidFill>
              <a:schemeClr val="bg1"/>
            </a:solidFill>
            <a:ln w="19050">
              <a:solidFill>
                <a:srgbClr val="666699"/>
              </a:solidFill>
              <a:prstDash val="sysDot"/>
              <a:miter lim="800000"/>
              <a:headEnd/>
              <a:tailEnd/>
            </a:ln>
          </p:spPr>
          <p:txBody>
            <a:bodyPr wrap="square" lIns="40403" tIns="35016" rIns="40403" bIns="35016">
              <a:spAutoFit/>
            </a:bodyPr>
            <a:lstStyle/>
            <a:p>
              <a:pPr defTabSz="957341"/>
              <a:r>
                <a:rPr lang="ja-JP" altLang="en-US" sz="600" dirty="0">
                  <a:latin typeface="HGSｺﾞｼｯｸM" pitchFamily="50" charset="-128"/>
                  <a:ea typeface="HGSｺﾞｼｯｸM" pitchFamily="50" charset="-128"/>
                </a:rPr>
                <a:t>フロー図の見方</a:t>
              </a:r>
            </a:p>
            <a:p>
              <a:pPr defTabSz="957341"/>
              <a:r>
                <a:rPr lang="ja-JP" altLang="en-US" sz="600" dirty="0">
                  <a:latin typeface="HGSｺﾞｼｯｸM" pitchFamily="50" charset="-128"/>
                  <a:ea typeface="HGSｺﾞｼｯｸM" pitchFamily="50" charset="-128"/>
                </a:rPr>
                <a:t>●</a:t>
              </a: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制度対象者実施事項</a:t>
              </a:r>
            </a:p>
            <a:p>
              <a:pPr defTabSz="957341"/>
              <a:r>
                <a:rPr lang="ja-JP" altLang="en-US" sz="600" dirty="0">
                  <a:latin typeface="HGSｺﾞｼｯｸM" pitchFamily="50" charset="-128"/>
                  <a:ea typeface="HGSｺﾞｼｯｸM" pitchFamily="50" charset="-128"/>
                </a:rPr>
                <a:t>◎</a:t>
              </a: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企業実施事項</a:t>
              </a:r>
            </a:p>
          </p:txBody>
        </p:sp>
        <p:sp>
          <p:nvSpPr>
            <p:cNvPr id="153" name="Line 17"/>
            <p:cNvSpPr>
              <a:spLocks noChangeShapeType="1"/>
            </p:cNvSpPr>
            <p:nvPr/>
          </p:nvSpPr>
          <p:spPr bwMode="auto">
            <a:xfrm flipV="1">
              <a:off x="1128070" y="471277"/>
              <a:ext cx="8795129" cy="5395"/>
            </a:xfrm>
            <a:prstGeom prst="line">
              <a:avLst/>
            </a:prstGeom>
            <a:noFill/>
            <a:ln w="76200">
              <a:solidFill>
                <a:srgbClr val="876B1B"/>
              </a:solidFill>
              <a:round/>
              <a:headEnd/>
              <a:tailEnd type="triangle" w="med" len="sm"/>
            </a:ln>
          </p:spPr>
          <p:txBody>
            <a:bodyPr lIns="68415" tIns="34208" rIns="68415" bIns="34208"/>
            <a:lstStyle/>
            <a:p>
              <a:endParaRPr lang="ja-JP" altLang="en-US"/>
            </a:p>
          </p:txBody>
        </p:sp>
        <p:sp>
          <p:nvSpPr>
            <p:cNvPr id="155" name="Rectangle 5"/>
            <p:cNvSpPr>
              <a:spLocks noChangeArrowheads="1"/>
            </p:cNvSpPr>
            <p:nvPr/>
          </p:nvSpPr>
          <p:spPr bwMode="auto">
            <a:xfrm>
              <a:off x="22331" y="548680"/>
              <a:ext cx="308606" cy="331214"/>
            </a:xfrm>
            <a:prstGeom prst="rect">
              <a:avLst/>
            </a:prstGeom>
            <a:solidFill>
              <a:srgbClr val="F24A38"/>
            </a:solidFill>
            <a:ln w="9525">
              <a:noFill/>
              <a:miter lim="800000"/>
              <a:headEnd/>
              <a:tailEnd/>
            </a:ln>
          </p:spPr>
          <p:txBody>
            <a:bodyPr vert="eaVert" lIns="40403" tIns="35016" rIns="40403" bIns="35016" anchor="ctr"/>
            <a:lstStyle/>
            <a:p>
              <a:pPr algn="ctr" defTabSz="957341">
                <a:defRPr/>
              </a:pPr>
              <a:r>
                <a:rPr lang="ja-JP" altLang="en-US" sz="800" dirty="0">
                  <a:solidFill>
                    <a:srgbClr val="FFFFFF"/>
                  </a:solidFill>
                  <a:latin typeface="HGSｺﾞｼｯｸM" pitchFamily="50" charset="-128"/>
                  <a:ea typeface="HGSｺﾞｼｯｸM" pitchFamily="50" charset="-128"/>
                </a:rPr>
                <a:t>面談等</a:t>
              </a:r>
            </a:p>
          </p:txBody>
        </p:sp>
        <p:sp>
          <p:nvSpPr>
            <p:cNvPr id="2113" name="Text Box 114"/>
            <p:cNvSpPr txBox="1">
              <a:spLocks noChangeArrowheads="1"/>
            </p:cNvSpPr>
            <p:nvPr/>
          </p:nvSpPr>
          <p:spPr bwMode="auto">
            <a:xfrm>
              <a:off x="3872880" y="6513985"/>
              <a:ext cx="1572282" cy="193827"/>
            </a:xfrm>
            <a:prstGeom prst="rect">
              <a:avLst/>
            </a:prstGeom>
            <a:solidFill>
              <a:schemeClr val="bg1"/>
            </a:solidFill>
            <a:ln w="9525">
              <a:noFill/>
              <a:miter lim="800000"/>
              <a:headEnd/>
              <a:tailEnd/>
            </a:ln>
          </p:spPr>
          <p:txBody>
            <a:bodyPr wrap="square" lIns="67338" tIns="35016" rIns="67338" bIns="35016">
              <a:spAutoFit/>
            </a:bodyPr>
            <a:lstStyle/>
            <a:p>
              <a:pPr algn="ctr" defTabSz="957341">
                <a:spcBef>
                  <a:spcPct val="50000"/>
                </a:spcBef>
              </a:pPr>
              <a:r>
                <a:rPr lang="ja-JP" altLang="en-US" sz="800" dirty="0">
                  <a:latin typeface="HGSｺﾞｼｯｸM" pitchFamily="50" charset="-128"/>
                  <a:ea typeface="HGSｺﾞｼｯｸM" pitchFamily="50" charset="-128"/>
                </a:rPr>
                <a:t>要支払期間（特に免除等なし）</a:t>
              </a:r>
            </a:p>
          </p:txBody>
        </p:sp>
        <p:sp>
          <p:nvSpPr>
            <p:cNvPr id="138" name="正方形/長方形 137"/>
            <p:cNvSpPr/>
            <p:nvPr/>
          </p:nvSpPr>
          <p:spPr bwMode="auto">
            <a:xfrm>
              <a:off x="1521294" y="1080721"/>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t>●業務の棚卸し</a:t>
              </a:r>
              <a:endParaRPr lang="ja-JP" altLang="en-US" sz="800" dirty="0">
                <a:latin typeface="Arial" charset="0"/>
                <a:ea typeface="ＭＳ Ｐゴシック" pitchFamily="50" charset="-128"/>
              </a:endParaRPr>
            </a:p>
          </p:txBody>
        </p:sp>
        <p:sp>
          <p:nvSpPr>
            <p:cNvPr id="142" name="正方形/長方形 141"/>
            <p:cNvSpPr/>
            <p:nvPr/>
          </p:nvSpPr>
          <p:spPr bwMode="auto">
            <a:xfrm>
              <a:off x="1521294" y="1160931"/>
              <a:ext cx="1271466" cy="380000"/>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担当業務の</a:t>
              </a:r>
              <a:r>
                <a:rPr lang="ja-JP" altLang="en-US" sz="600" dirty="0">
                  <a:latin typeface="Arial" charset="0"/>
                  <a:ea typeface="ＭＳ Ｐゴシック" pitchFamily="50" charset="-128"/>
                </a:rPr>
                <a:t>流れ・所要時間を確認し、不要な作業の洗い出し・整理を行い、</a:t>
              </a:r>
              <a:r>
                <a:rPr lang="ja-JP" altLang="en-US" sz="600" dirty="0"/>
                <a:t>業務をスリム化しましょう</a:t>
              </a:r>
              <a:endParaRPr lang="en-US" altLang="ja-JP" sz="600" dirty="0"/>
            </a:p>
          </p:txBody>
        </p:sp>
        <p:sp>
          <p:nvSpPr>
            <p:cNvPr id="150" name="正方形/長方形 149"/>
            <p:cNvSpPr/>
            <p:nvPr/>
          </p:nvSpPr>
          <p:spPr bwMode="auto">
            <a:xfrm>
              <a:off x="3776012" y="1062822"/>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t>●◎業務の引き継ぎ</a:t>
              </a:r>
              <a:endParaRPr lang="ja-JP" altLang="en-US" sz="800" dirty="0">
                <a:latin typeface="Arial" charset="0"/>
                <a:ea typeface="ＭＳ Ｐゴシック" pitchFamily="50" charset="-128"/>
              </a:endParaRPr>
            </a:p>
          </p:txBody>
        </p:sp>
        <p:sp>
          <p:nvSpPr>
            <p:cNvPr id="154" name="正方形/長方形 153"/>
            <p:cNvSpPr/>
            <p:nvPr/>
          </p:nvSpPr>
          <p:spPr bwMode="auto">
            <a:xfrm>
              <a:off x="3800872" y="1216716"/>
              <a:ext cx="1320822" cy="260046"/>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担当業務の手順を休業中の担当者に引き継ぎましょう。必要な場合は、引継用のマニュアルを作成しましょう</a:t>
              </a:r>
              <a:endParaRPr lang="en-US" altLang="ja-JP" sz="600" dirty="0"/>
            </a:p>
          </p:txBody>
        </p:sp>
        <p:sp>
          <p:nvSpPr>
            <p:cNvPr id="156" name="正方形/長方形 155"/>
            <p:cNvSpPr/>
            <p:nvPr/>
          </p:nvSpPr>
          <p:spPr bwMode="auto">
            <a:xfrm>
              <a:off x="2769312" y="1058900"/>
              <a:ext cx="985642" cy="165837"/>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t>◎代替要員の確保</a:t>
              </a:r>
              <a:endParaRPr lang="ja-JP" altLang="en-US" sz="800" dirty="0">
                <a:latin typeface="Arial" charset="0"/>
                <a:ea typeface="ＭＳ Ｐゴシック" pitchFamily="50" charset="-128"/>
              </a:endParaRPr>
            </a:p>
          </p:txBody>
        </p:sp>
        <p:sp>
          <p:nvSpPr>
            <p:cNvPr id="157" name="正方形/長方形 156"/>
            <p:cNvSpPr/>
            <p:nvPr/>
          </p:nvSpPr>
          <p:spPr bwMode="auto">
            <a:xfrm>
              <a:off x="2769312" y="1176792"/>
              <a:ext cx="1080120" cy="332236"/>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社員の休業中に業務を代替する要員を、人事異動や新規採用で確保しましょう</a:t>
              </a:r>
              <a:endParaRPr lang="en-US" altLang="ja-JP" sz="600" dirty="0"/>
            </a:p>
          </p:txBody>
        </p:sp>
        <p:sp>
          <p:nvSpPr>
            <p:cNvPr id="158" name="正方形/長方形 157"/>
            <p:cNvSpPr/>
            <p:nvPr/>
          </p:nvSpPr>
          <p:spPr bwMode="auto">
            <a:xfrm>
              <a:off x="5225786" y="1062822"/>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t>◎社員の多能工化</a:t>
              </a:r>
              <a:endParaRPr lang="ja-JP" altLang="en-US" sz="800" dirty="0">
                <a:latin typeface="Arial" charset="0"/>
                <a:ea typeface="ＭＳ Ｐゴシック" pitchFamily="50" charset="-128"/>
              </a:endParaRPr>
            </a:p>
          </p:txBody>
        </p:sp>
        <p:sp>
          <p:nvSpPr>
            <p:cNvPr id="159" name="正方形/長方形 158"/>
            <p:cNvSpPr/>
            <p:nvPr/>
          </p:nvSpPr>
          <p:spPr bwMode="auto">
            <a:xfrm>
              <a:off x="5241032" y="1180714"/>
              <a:ext cx="2832990" cy="332055"/>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複数の業務をできるスキルを社員が身につけることで、職場内で急な欠員が出てもフォローできる体制が作れます</a:t>
              </a:r>
              <a:endParaRPr lang="en-US" altLang="ja-JP" sz="600" dirty="0"/>
            </a:p>
            <a:p>
              <a:pPr defTabSz="957341" fontAlgn="base">
                <a:spcBef>
                  <a:spcPct val="0"/>
                </a:spcBef>
                <a:spcAft>
                  <a:spcPct val="0"/>
                </a:spcAft>
              </a:pPr>
              <a:r>
                <a:rPr lang="ja-JP" altLang="en-US" sz="600" dirty="0"/>
                <a:t>育休制度対象者が復職した後のフォローを見据え、社員の多能工化を推進しましょう</a:t>
              </a:r>
              <a:endParaRPr lang="en-US" altLang="ja-JP" sz="600" dirty="0"/>
            </a:p>
          </p:txBody>
        </p:sp>
        <p:sp>
          <p:nvSpPr>
            <p:cNvPr id="2091" name="Rectangle 54"/>
            <p:cNvSpPr>
              <a:spLocks noChangeArrowheads="1"/>
            </p:cNvSpPr>
            <p:nvPr/>
          </p:nvSpPr>
          <p:spPr bwMode="auto">
            <a:xfrm>
              <a:off x="5625750" y="5207669"/>
              <a:ext cx="1209375" cy="192518"/>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育児休業給付</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
          <p:nvSpPr>
            <p:cNvPr id="2068" name="Rectangle 18"/>
            <p:cNvSpPr>
              <a:spLocks noChangeArrowheads="1"/>
            </p:cNvSpPr>
            <p:nvPr/>
          </p:nvSpPr>
          <p:spPr bwMode="auto">
            <a:xfrm>
              <a:off x="4291878" y="3789040"/>
              <a:ext cx="1617216" cy="257401"/>
            </a:xfrm>
            <a:prstGeom prst="rect">
              <a:avLst/>
            </a:prstGeom>
            <a:solidFill>
              <a:srgbClr val="FCAE91"/>
            </a:solidFill>
            <a:ln w="9525">
              <a:noFill/>
              <a:miter lim="800000"/>
              <a:headEnd/>
              <a:tailEnd/>
            </a:ln>
          </p:spPr>
          <p:txBody>
            <a:bodyPr wrap="none" lIns="67338" tIns="35016" rIns="67338" bIns="35016" anchor="ctr"/>
            <a:lstStyle/>
            <a:p>
              <a:pPr algn="ctr" defTabSz="957341"/>
              <a:r>
                <a:rPr lang="ja-JP" altLang="en-US" sz="1200" dirty="0">
                  <a:latin typeface="HGSｺﾞｼｯｸM" pitchFamily="50" charset="-128"/>
                  <a:ea typeface="HGSｺﾞｼｯｸM" pitchFamily="50" charset="-128"/>
                </a:rPr>
                <a:t>産前産後休業</a:t>
              </a:r>
            </a:p>
          </p:txBody>
        </p:sp>
        <p:sp>
          <p:nvSpPr>
            <p:cNvPr id="2083" name="Rectangle 45"/>
            <p:cNvSpPr>
              <a:spLocks noChangeArrowheads="1"/>
            </p:cNvSpPr>
            <p:nvPr/>
          </p:nvSpPr>
          <p:spPr bwMode="auto">
            <a:xfrm>
              <a:off x="5937969" y="3789040"/>
              <a:ext cx="2202153" cy="257401"/>
            </a:xfrm>
            <a:prstGeom prst="rect">
              <a:avLst/>
            </a:prstGeom>
            <a:solidFill>
              <a:srgbClr val="FB8265"/>
            </a:solidFill>
            <a:ln w="9525">
              <a:noFill/>
              <a:miter lim="800000"/>
              <a:headEnd/>
              <a:tailEnd/>
            </a:ln>
          </p:spPr>
          <p:txBody>
            <a:bodyPr wrap="none" lIns="67338" tIns="35016" rIns="67338" bIns="35016" anchor="ctr"/>
            <a:lstStyle/>
            <a:p>
              <a:pPr algn="ctr" defTabSz="957341"/>
              <a:r>
                <a:rPr lang="ja-JP" altLang="en-US" sz="1200" dirty="0">
                  <a:latin typeface="HGSｺﾞｼｯｸM" pitchFamily="50" charset="-128"/>
                  <a:ea typeface="HGSｺﾞｼｯｸM" pitchFamily="50" charset="-128"/>
                </a:rPr>
                <a:t>育児休業</a:t>
              </a:r>
            </a:p>
          </p:txBody>
        </p:sp>
        <p:sp>
          <p:nvSpPr>
            <p:cNvPr id="169" name="AutoShape 117">
              <a:extLst>
                <a:ext uri="{FF2B5EF4-FFF2-40B4-BE49-F238E27FC236}">
                  <a16:creationId xmlns:a16="http://schemas.microsoft.com/office/drawing/2014/main" id="{022CB108-5BD5-44F0-9520-8597D43A23A2}"/>
                </a:ext>
              </a:extLst>
            </p:cNvPr>
            <p:cNvSpPr>
              <a:spLocks noChangeArrowheads="1"/>
            </p:cNvSpPr>
            <p:nvPr/>
          </p:nvSpPr>
          <p:spPr bwMode="auto">
            <a:xfrm>
              <a:off x="5676988" y="4110281"/>
              <a:ext cx="1639923" cy="558799"/>
            </a:xfrm>
            <a:prstGeom prst="wedgeRoundRectCallout">
              <a:avLst>
                <a:gd name="adj1" fmla="val -17122"/>
                <a:gd name="adj2" fmla="val -74765"/>
                <a:gd name="adj3" fmla="val 16667"/>
              </a:avLst>
            </a:prstGeom>
            <a:solidFill>
              <a:srgbClr val="CCDAEC"/>
            </a:solidFill>
            <a:ln w="9525">
              <a:solidFill>
                <a:schemeClr val="tx1"/>
              </a:solidFill>
              <a:miter lim="800000"/>
              <a:headEnd/>
              <a:tailEnd/>
            </a:ln>
          </p:spPr>
          <p:txBody>
            <a:bodyPr lIns="67338" tIns="35016" rIns="67338" bIns="35016"/>
            <a:lstStyle/>
            <a:p>
              <a:pPr marL="66515" indent="-66515" defTabSz="957341">
                <a:lnSpc>
                  <a:spcPts val="700"/>
                </a:lnSpc>
                <a:spcBef>
                  <a:spcPct val="25000"/>
                </a:spcBef>
              </a:pPr>
              <a:r>
                <a:rPr lang="en-US" altLang="ja-JP" sz="700" dirty="0">
                  <a:solidFill>
                    <a:srgbClr val="000000"/>
                  </a:solidFill>
                  <a:latin typeface="HGSｺﾞｼｯｸM" pitchFamily="50" charset="-128"/>
                  <a:ea typeface="HGSｺﾞｼｯｸM" pitchFamily="50" charset="-128"/>
                </a:rPr>
                <a:t>【</a:t>
              </a:r>
              <a:r>
                <a:rPr lang="ja-JP" altLang="en-US" sz="700" dirty="0">
                  <a:solidFill>
                    <a:srgbClr val="000000"/>
                  </a:solidFill>
                  <a:latin typeface="HGSｺﾞｼｯｸM" pitchFamily="50" charset="-128"/>
                  <a:ea typeface="HGSｺﾞｼｯｸM" pitchFamily="50" charset="-128"/>
                </a:rPr>
                <a:t>パパ・ママ育休プラス</a:t>
              </a:r>
              <a:r>
                <a:rPr lang="en-US" altLang="ja-JP" sz="700" dirty="0">
                  <a:solidFill>
                    <a:srgbClr val="000000"/>
                  </a:solidFill>
                  <a:latin typeface="HGSｺﾞｼｯｸM" pitchFamily="50" charset="-128"/>
                  <a:ea typeface="HGSｺﾞｼｯｸM" pitchFamily="50" charset="-128"/>
                </a:rPr>
                <a:t>】</a:t>
              </a:r>
            </a:p>
            <a:p>
              <a:pPr marL="66515" indent="-66515" defTabSz="957341">
                <a:lnSpc>
                  <a:spcPts val="700"/>
                </a:lnSpc>
                <a:spcBef>
                  <a:spcPct val="25000"/>
                </a:spcBef>
              </a:pPr>
              <a:r>
                <a:rPr lang="ja-JP" altLang="en-US" sz="600" dirty="0">
                  <a:solidFill>
                    <a:srgbClr val="000000"/>
                  </a:solidFill>
                  <a:latin typeface="HGSｺﾞｼｯｸM" pitchFamily="50" charset="-128"/>
                  <a:ea typeface="HGSｺﾞｼｯｸM" pitchFamily="50" charset="-128"/>
                </a:rPr>
                <a:t>父母がともに育児休業を取得する場合は</a:t>
              </a:r>
              <a:endParaRPr lang="en-US" altLang="ja-JP" sz="600" dirty="0">
                <a:solidFill>
                  <a:srgbClr val="000000"/>
                </a:solidFill>
                <a:latin typeface="HGSｺﾞｼｯｸM" pitchFamily="50" charset="-128"/>
                <a:ea typeface="HGSｺﾞｼｯｸM" pitchFamily="50" charset="-128"/>
              </a:endParaRPr>
            </a:p>
            <a:p>
              <a:pPr marL="66515" indent="-66515" defTabSz="957341">
                <a:lnSpc>
                  <a:spcPts val="700"/>
                </a:lnSpc>
                <a:spcBef>
                  <a:spcPct val="25000"/>
                </a:spcBef>
              </a:pPr>
              <a:r>
                <a:rPr lang="ja-JP" altLang="en-US" sz="600" dirty="0">
                  <a:solidFill>
                    <a:srgbClr val="000000"/>
                  </a:solidFill>
                  <a:latin typeface="HGSｺﾞｼｯｸM" pitchFamily="50" charset="-128"/>
                  <a:ea typeface="HGSｺﾞｼｯｸM" pitchFamily="50" charset="-128"/>
                </a:rPr>
                <a:t>子が１歳２か月に達するまで休業可能</a:t>
              </a:r>
              <a:endParaRPr lang="en-US" altLang="ja-JP" sz="600" dirty="0">
                <a:solidFill>
                  <a:srgbClr val="000000"/>
                </a:solidFill>
                <a:latin typeface="HGSｺﾞｼｯｸM" pitchFamily="50" charset="-128"/>
                <a:ea typeface="HGSｺﾞｼｯｸM" pitchFamily="50" charset="-128"/>
              </a:endParaRPr>
            </a:p>
            <a:p>
              <a:pPr marL="66515" indent="-66515" defTabSz="957341">
                <a:lnSpc>
                  <a:spcPts val="700"/>
                </a:lnSpc>
                <a:spcBef>
                  <a:spcPct val="25000"/>
                </a:spcBef>
              </a:pPr>
              <a:r>
                <a:rPr lang="ja-JP" altLang="en-US" sz="600" dirty="0">
                  <a:solidFill>
                    <a:srgbClr val="000000"/>
                  </a:solidFill>
                  <a:latin typeface="HGSｺﾞｼｯｸM" pitchFamily="50" charset="-128"/>
                  <a:ea typeface="HGSｺﾞｼｯｸM" pitchFamily="50" charset="-128"/>
                </a:rPr>
                <a:t>（取得期間は産後休業期間を含め</a:t>
              </a:r>
              <a:r>
                <a:rPr lang="en-US" altLang="ja-JP" sz="600" dirty="0">
                  <a:solidFill>
                    <a:srgbClr val="000000"/>
                  </a:solidFill>
                  <a:latin typeface="HGSｺﾞｼｯｸM" pitchFamily="50" charset="-128"/>
                  <a:ea typeface="HGSｺﾞｼｯｸM" pitchFamily="50" charset="-128"/>
                </a:rPr>
                <a:t>1</a:t>
              </a:r>
              <a:r>
                <a:rPr lang="ja-JP" altLang="en-US" sz="600" dirty="0">
                  <a:solidFill>
                    <a:srgbClr val="000000"/>
                  </a:solidFill>
                  <a:latin typeface="HGSｺﾞｼｯｸM" pitchFamily="50" charset="-128"/>
                  <a:ea typeface="HGSｺﾞｼｯｸM" pitchFamily="50" charset="-128"/>
                </a:rPr>
                <a:t>年間）　</a:t>
              </a:r>
              <a:r>
                <a:rPr lang="ja-JP" altLang="en-US" sz="700" dirty="0">
                  <a:solidFill>
                    <a:srgbClr val="000000"/>
                  </a:solidFill>
                  <a:latin typeface="HGSｺﾞｼｯｸM" pitchFamily="50" charset="-128"/>
                  <a:ea typeface="HGSｺﾞｼｯｸM" pitchFamily="50" charset="-128"/>
                </a:rPr>
                <a:t>　</a:t>
              </a:r>
            </a:p>
          </p:txBody>
        </p:sp>
      </p:grpSp>
      <p:sp>
        <p:nvSpPr>
          <p:cNvPr id="162" name="Line 49"/>
          <p:cNvSpPr>
            <a:spLocks noChangeShapeType="1"/>
          </p:cNvSpPr>
          <p:nvPr/>
        </p:nvSpPr>
        <p:spPr bwMode="auto">
          <a:xfrm>
            <a:off x="7018304" y="3780000"/>
            <a:ext cx="548208" cy="0"/>
          </a:xfrm>
          <a:prstGeom prst="line">
            <a:avLst/>
          </a:prstGeom>
          <a:noFill/>
          <a:ln w="9525">
            <a:solidFill>
              <a:schemeClr val="tx1"/>
            </a:solidFill>
            <a:prstDash val="dash"/>
            <a:round/>
            <a:headEnd type="stealth" w="med" len="med"/>
            <a:tailEnd type="triangle" w="med" len="med"/>
          </a:ln>
        </p:spPr>
        <p:txBody>
          <a:bodyPr lIns="67338" tIns="35016" rIns="67338" bIns="35016" anchor="ctr"/>
          <a:lstStyle/>
          <a:p>
            <a:endParaRPr lang="ja-JP" altLang="en-US"/>
          </a:p>
        </p:txBody>
      </p:sp>
      <p:sp>
        <p:nvSpPr>
          <p:cNvPr id="164" name="Oval 52"/>
          <p:cNvSpPr>
            <a:spLocks noChangeArrowheads="1"/>
          </p:cNvSpPr>
          <p:nvPr/>
        </p:nvSpPr>
        <p:spPr bwMode="auto">
          <a:xfrm>
            <a:off x="7329264" y="3484966"/>
            <a:ext cx="504056" cy="206933"/>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ja-JP" altLang="en-US" sz="700" dirty="0">
                <a:latin typeface="HGSｺﾞｼｯｸM" pitchFamily="50" charset="-128"/>
                <a:ea typeface="HGSｺﾞｼｯｸM" pitchFamily="50" charset="-128"/>
              </a:rPr>
              <a:t>１歳６か月</a:t>
            </a:r>
          </a:p>
        </p:txBody>
      </p:sp>
      <p:sp>
        <p:nvSpPr>
          <p:cNvPr id="165" name="Oval 52"/>
          <p:cNvSpPr>
            <a:spLocks noChangeArrowheads="1"/>
          </p:cNvSpPr>
          <p:nvPr/>
        </p:nvSpPr>
        <p:spPr bwMode="auto">
          <a:xfrm>
            <a:off x="7998600" y="3483805"/>
            <a:ext cx="289209" cy="206375"/>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ja-JP" altLang="en-US" sz="700" dirty="0">
                <a:latin typeface="HGSｺﾞｼｯｸM" pitchFamily="50" charset="-128"/>
                <a:ea typeface="HGSｺﾞｼｯｸM" pitchFamily="50" charset="-128"/>
              </a:rPr>
              <a:t>２歳</a:t>
            </a:r>
          </a:p>
        </p:txBody>
      </p:sp>
      <p:sp>
        <p:nvSpPr>
          <p:cNvPr id="167" name="Rectangle 182">
            <a:extLst>
              <a:ext uri="{FF2B5EF4-FFF2-40B4-BE49-F238E27FC236}">
                <a16:creationId xmlns:a16="http://schemas.microsoft.com/office/drawing/2014/main" id="{6E489A88-07FF-41D0-B28B-8B8457E01F7A}"/>
              </a:ext>
            </a:extLst>
          </p:cNvPr>
          <p:cNvSpPr>
            <a:spLocks noChangeArrowheads="1"/>
          </p:cNvSpPr>
          <p:nvPr/>
        </p:nvSpPr>
        <p:spPr bwMode="auto">
          <a:xfrm>
            <a:off x="1209169" y="2408748"/>
            <a:ext cx="719495" cy="770908"/>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700" b="1" dirty="0">
                <a:ea typeface="HGSｺﾞｼｯｸM" pitchFamily="50" charset="-128"/>
              </a:rPr>
              <a:t>◎</a:t>
            </a:r>
            <a:r>
              <a:rPr lang="ja-JP" altLang="en-US" sz="700" b="1" dirty="0">
                <a:ea typeface="HGSｺﾞｼｯｸM" pitchFamily="50" charset="-128"/>
              </a:rPr>
              <a:t>個別の周知</a:t>
            </a:r>
            <a:endParaRPr lang="en-US" altLang="ja-JP" sz="700" b="1" dirty="0">
              <a:ea typeface="HGSｺﾞｼｯｸM" pitchFamily="50" charset="-128"/>
            </a:endParaRPr>
          </a:p>
          <a:p>
            <a:pPr defTabSz="957341">
              <a:spcBef>
                <a:spcPct val="50000"/>
              </a:spcBef>
            </a:pPr>
            <a:r>
              <a:rPr lang="ja-JP" altLang="en-US" sz="700" b="1" dirty="0">
                <a:ea typeface="HGSｺﾞｼｯｸM" pitchFamily="50" charset="-128"/>
              </a:rPr>
              <a:t>◎意向確認</a:t>
            </a:r>
            <a:endParaRPr lang="en-US" altLang="ja-JP" sz="700" b="1" dirty="0">
              <a:ea typeface="HGSｺﾞｼｯｸM" pitchFamily="50" charset="-128"/>
            </a:endParaRPr>
          </a:p>
          <a:p>
            <a:pPr defTabSz="957341">
              <a:spcBef>
                <a:spcPct val="50000"/>
              </a:spcBef>
            </a:pPr>
            <a:r>
              <a:rPr lang="ja-JP" altLang="en-US" sz="700" b="1" dirty="0">
                <a:ea typeface="HGSｺﾞｼｯｸM" pitchFamily="50" charset="-128"/>
              </a:rPr>
              <a:t>◎個別の意向聴取と配慮</a:t>
            </a:r>
          </a:p>
          <a:p>
            <a:pPr defTabSz="957341">
              <a:spcBef>
                <a:spcPct val="50000"/>
              </a:spcBef>
            </a:pPr>
            <a:endParaRPr lang="ja-JP" altLang="en-US" sz="700" b="1" dirty="0">
              <a:ea typeface="HGSｺﾞｼｯｸM" pitchFamily="50" charset="-128"/>
            </a:endParaRPr>
          </a:p>
        </p:txBody>
      </p:sp>
      <p:sp>
        <p:nvSpPr>
          <p:cNvPr id="168" name="Line 127">
            <a:extLst>
              <a:ext uri="{FF2B5EF4-FFF2-40B4-BE49-F238E27FC236}">
                <a16:creationId xmlns:a16="http://schemas.microsoft.com/office/drawing/2014/main" id="{F10C1181-160A-4F91-9D5F-95F8BF235D9E}"/>
              </a:ext>
            </a:extLst>
          </p:cNvPr>
          <p:cNvSpPr>
            <a:spLocks noChangeShapeType="1"/>
          </p:cNvSpPr>
          <p:nvPr/>
        </p:nvSpPr>
        <p:spPr bwMode="auto">
          <a:xfrm>
            <a:off x="1559009" y="1847345"/>
            <a:ext cx="0" cy="576064"/>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77" name="Line 127">
            <a:extLst>
              <a:ext uri="{FF2B5EF4-FFF2-40B4-BE49-F238E27FC236}">
                <a16:creationId xmlns:a16="http://schemas.microsoft.com/office/drawing/2014/main" id="{0E1F5329-8FDA-4AC3-9C89-ABBFB02481F5}"/>
              </a:ext>
            </a:extLst>
          </p:cNvPr>
          <p:cNvSpPr>
            <a:spLocks noChangeShapeType="1"/>
          </p:cNvSpPr>
          <p:nvPr/>
        </p:nvSpPr>
        <p:spPr bwMode="auto">
          <a:xfrm>
            <a:off x="2576736" y="2290242"/>
            <a:ext cx="0" cy="21600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78" name="Line 127">
            <a:extLst>
              <a:ext uri="{FF2B5EF4-FFF2-40B4-BE49-F238E27FC236}">
                <a16:creationId xmlns:a16="http://schemas.microsoft.com/office/drawing/2014/main" id="{A435708B-D3A2-4746-AAD1-7731294D2E3E}"/>
              </a:ext>
            </a:extLst>
          </p:cNvPr>
          <p:cNvSpPr>
            <a:spLocks noChangeShapeType="1"/>
          </p:cNvSpPr>
          <p:nvPr/>
        </p:nvSpPr>
        <p:spPr bwMode="auto">
          <a:xfrm>
            <a:off x="3944887" y="2408747"/>
            <a:ext cx="1" cy="158927"/>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79" name="Line 127">
            <a:extLst>
              <a:ext uri="{FF2B5EF4-FFF2-40B4-BE49-F238E27FC236}">
                <a16:creationId xmlns:a16="http://schemas.microsoft.com/office/drawing/2014/main" id="{4F05EDE9-7B0C-4117-82F1-F3C262A633A8}"/>
              </a:ext>
            </a:extLst>
          </p:cNvPr>
          <p:cNvSpPr>
            <a:spLocks noChangeShapeType="1"/>
          </p:cNvSpPr>
          <p:nvPr/>
        </p:nvSpPr>
        <p:spPr bwMode="auto">
          <a:xfrm>
            <a:off x="3944888" y="2772907"/>
            <a:ext cx="0" cy="224045"/>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66" name="正方形/長方形 165">
            <a:extLst>
              <a:ext uri="{FF2B5EF4-FFF2-40B4-BE49-F238E27FC236}">
                <a16:creationId xmlns:a16="http://schemas.microsoft.com/office/drawing/2014/main" id="{C01854DC-261F-44F6-AF28-99258C1FC747}"/>
              </a:ext>
            </a:extLst>
          </p:cNvPr>
          <p:cNvSpPr/>
          <p:nvPr/>
        </p:nvSpPr>
        <p:spPr bwMode="auto">
          <a:xfrm>
            <a:off x="1312133" y="908720"/>
            <a:ext cx="1347578" cy="25520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◎育休復帰支援プラン策定</a:t>
            </a:r>
            <a:endParaRPr lang="ja-JP" altLang="en-US" sz="800" dirty="0">
              <a:solidFill>
                <a:srgbClr val="FF0000"/>
              </a:solidFill>
              <a:latin typeface="Arial" charset="0"/>
              <a:ea typeface="ＭＳ Ｐゴシック" pitchFamily="50" charset="-128"/>
            </a:endParaRPr>
          </a:p>
        </p:txBody>
      </p:sp>
      <p:sp>
        <p:nvSpPr>
          <p:cNvPr id="171" name="AutoShape 117">
            <a:extLst>
              <a:ext uri="{FF2B5EF4-FFF2-40B4-BE49-F238E27FC236}">
                <a16:creationId xmlns:a16="http://schemas.microsoft.com/office/drawing/2014/main" id="{731CA9BC-DC1C-4120-B407-5054A3206F71}"/>
              </a:ext>
            </a:extLst>
          </p:cNvPr>
          <p:cNvSpPr>
            <a:spLocks noChangeArrowheads="1"/>
          </p:cNvSpPr>
          <p:nvPr/>
        </p:nvSpPr>
        <p:spPr bwMode="auto">
          <a:xfrm>
            <a:off x="7624336" y="4153174"/>
            <a:ext cx="2043538" cy="481595"/>
          </a:xfrm>
          <a:prstGeom prst="wedgeRoundRectCallout">
            <a:avLst>
              <a:gd name="adj1" fmla="val -37989"/>
              <a:gd name="adj2" fmla="val -77320"/>
              <a:gd name="adj3" fmla="val 16667"/>
            </a:avLst>
          </a:prstGeom>
          <a:solidFill>
            <a:srgbClr val="FEDACA"/>
          </a:solidFill>
          <a:ln w="9525">
            <a:solidFill>
              <a:schemeClr val="tx1"/>
            </a:solidFill>
            <a:miter lim="800000"/>
            <a:headEnd/>
            <a:tailEnd/>
          </a:ln>
        </p:spPr>
        <p:txBody>
          <a:bodyPr lIns="67338" tIns="35016" rIns="67338" bIns="35016"/>
          <a:lstStyle/>
          <a:p>
            <a:pPr marL="66515" indent="-66515" defTabSz="957341">
              <a:spcBef>
                <a:spcPct val="25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最長２歳までの育児休業の取得</a:t>
            </a:r>
            <a:r>
              <a:rPr lang="en-US" altLang="ja-JP" sz="700" dirty="0">
                <a:latin typeface="HGSｺﾞｼｯｸM" pitchFamily="50" charset="-128"/>
                <a:ea typeface="HGSｺﾞｼｯｸM" pitchFamily="50" charset="-128"/>
              </a:rPr>
              <a:t>】</a:t>
            </a:r>
          </a:p>
        </p:txBody>
      </p:sp>
      <p:sp>
        <p:nvSpPr>
          <p:cNvPr id="11" name="テキスト ボックス 10">
            <a:extLst>
              <a:ext uri="{FF2B5EF4-FFF2-40B4-BE49-F238E27FC236}">
                <a16:creationId xmlns:a16="http://schemas.microsoft.com/office/drawing/2014/main" id="{266A05FD-9F00-43D0-AEE1-A2FCD4764189}"/>
              </a:ext>
            </a:extLst>
          </p:cNvPr>
          <p:cNvSpPr txBox="1"/>
          <p:nvPr/>
        </p:nvSpPr>
        <p:spPr>
          <a:xfrm>
            <a:off x="7624336" y="4304035"/>
            <a:ext cx="1949122" cy="276999"/>
          </a:xfrm>
          <a:prstGeom prst="rect">
            <a:avLst/>
          </a:prstGeom>
          <a:noFill/>
        </p:spPr>
        <p:txBody>
          <a:bodyPr wrap="square" rtlCol="0">
            <a:spAutoFit/>
          </a:bodyPr>
          <a:lstStyle/>
          <a:p>
            <a:r>
              <a:rPr lang="ja-JP" altLang="en-US" sz="600" dirty="0">
                <a:latin typeface="HGSｺﾞｼｯｸM" pitchFamily="50" charset="-128"/>
                <a:ea typeface="HGSｺﾞｼｯｸM" pitchFamily="50" charset="-128"/>
              </a:rPr>
              <a:t>保育所等に入所できない場合、１歳６か月（再延長の場合は２歳）まで育休を延長できる</a:t>
            </a:r>
          </a:p>
        </p:txBody>
      </p:sp>
      <p:sp>
        <p:nvSpPr>
          <p:cNvPr id="7" name="正方形/長方形 6">
            <a:extLst>
              <a:ext uri="{FF2B5EF4-FFF2-40B4-BE49-F238E27FC236}">
                <a16:creationId xmlns:a16="http://schemas.microsoft.com/office/drawing/2014/main" id="{42255923-8D18-44D9-89A3-94139A295C10}"/>
              </a:ext>
            </a:extLst>
          </p:cNvPr>
          <p:cNvSpPr/>
          <p:nvPr/>
        </p:nvSpPr>
        <p:spPr bwMode="auto">
          <a:xfrm>
            <a:off x="16778" y="259245"/>
            <a:ext cx="1064568" cy="288032"/>
          </a:xfrm>
          <a:prstGeom prst="rect">
            <a:avLst/>
          </a:prstGeom>
          <a:solidFill>
            <a:srgbClr val="FF6600"/>
          </a:solidFill>
          <a:ln w="9525">
            <a:solidFill>
              <a:schemeClr val="tx1"/>
            </a:solidFill>
            <a:round/>
            <a:headEnd/>
            <a:tailEnd type="triangle" w="med" len="sm"/>
          </a:ln>
        </p:spPr>
        <p:txBody>
          <a:bodyPr lIns="68415" tIns="34208" rIns="68415" bIns="34208" rtlCol="0" anchor="ctr"/>
          <a:lstStyle/>
          <a:p>
            <a:pPr algn="ctr"/>
            <a:r>
              <a:rPr lang="ja-JP" altLang="en-US" sz="1200" b="1" dirty="0">
                <a:solidFill>
                  <a:schemeClr val="bg1"/>
                </a:solidFill>
                <a:latin typeface="HGSｺﾞｼｯｸM" pitchFamily="50" charset="-128"/>
                <a:ea typeface="HGSｺﾞｼｯｸM" pitchFamily="50" charset="-128"/>
              </a:rPr>
              <a:t>女性従業員用</a:t>
            </a:r>
          </a:p>
        </p:txBody>
      </p:sp>
      <p:sp>
        <p:nvSpPr>
          <p:cNvPr id="160" name="Rectangle 54">
            <a:extLst>
              <a:ext uri="{FF2B5EF4-FFF2-40B4-BE49-F238E27FC236}">
                <a16:creationId xmlns:a16="http://schemas.microsoft.com/office/drawing/2014/main" id="{FFD1A10A-4645-48E4-A074-145F849D0BDF}"/>
              </a:ext>
            </a:extLst>
          </p:cNvPr>
          <p:cNvSpPr>
            <a:spLocks noChangeArrowheads="1"/>
          </p:cNvSpPr>
          <p:nvPr/>
        </p:nvSpPr>
        <p:spPr bwMode="auto">
          <a:xfrm>
            <a:off x="7172587" y="5638107"/>
            <a:ext cx="2676957" cy="205200"/>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厚生年金 養育期間の従前標準月額のみなし措置</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p>
        </p:txBody>
      </p:sp>
      <p:sp>
        <p:nvSpPr>
          <p:cNvPr id="170" name="Text Box 148">
            <a:extLst>
              <a:ext uri="{FF2B5EF4-FFF2-40B4-BE49-F238E27FC236}">
                <a16:creationId xmlns:a16="http://schemas.microsoft.com/office/drawing/2014/main" id="{CEA4A35D-C3A7-426C-95EA-31ADA31876C4}"/>
              </a:ext>
            </a:extLst>
          </p:cNvPr>
          <p:cNvSpPr txBox="1">
            <a:spLocks noChangeArrowheads="1"/>
          </p:cNvSpPr>
          <p:nvPr/>
        </p:nvSpPr>
        <p:spPr bwMode="auto">
          <a:xfrm>
            <a:off x="7121629" y="5473884"/>
            <a:ext cx="674600"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年金事務所</a:t>
            </a:r>
            <a:r>
              <a:rPr lang="en-US" altLang="ja-JP" sz="600" dirty="0">
                <a:latin typeface="HGSｺﾞｼｯｸM" pitchFamily="50" charset="-128"/>
                <a:ea typeface="HGSｺﾞｼｯｸM" pitchFamily="50" charset="-128"/>
              </a:rPr>
              <a:t>】</a:t>
            </a:r>
          </a:p>
        </p:txBody>
      </p:sp>
      <p:sp>
        <p:nvSpPr>
          <p:cNvPr id="176" name="フリーフォーム: 図形 175">
            <a:extLst>
              <a:ext uri="{FF2B5EF4-FFF2-40B4-BE49-F238E27FC236}">
                <a16:creationId xmlns:a16="http://schemas.microsoft.com/office/drawing/2014/main" id="{E34283B3-8467-4967-A8F0-E138B863C0DB}"/>
              </a:ext>
            </a:extLst>
          </p:cNvPr>
          <p:cNvSpPr/>
          <p:nvPr/>
        </p:nvSpPr>
        <p:spPr bwMode="auto">
          <a:xfrm>
            <a:off x="314425" y="18084"/>
            <a:ext cx="9349134" cy="208419"/>
          </a:xfrm>
          <a:custGeom>
            <a:avLst/>
            <a:gdLst>
              <a:gd name="connsiteX0" fmla="*/ 108000 w 9349134"/>
              <a:gd name="connsiteY0" fmla="*/ 0 h 216024"/>
              <a:gd name="connsiteX1" fmla="*/ 108000 w 9349134"/>
              <a:gd name="connsiteY1" fmla="*/ 0 h 216024"/>
              <a:gd name="connsiteX2" fmla="*/ 9241134 w 9349134"/>
              <a:gd name="connsiteY2" fmla="*/ 0 h 216024"/>
              <a:gd name="connsiteX3" fmla="*/ 9247087 w 9349134"/>
              <a:gd name="connsiteY3" fmla="*/ 0 h 216024"/>
              <a:gd name="connsiteX4" fmla="*/ 9247087 w 9349134"/>
              <a:gd name="connsiteY4" fmla="*/ 1202 h 216024"/>
              <a:gd name="connsiteX5" fmla="*/ 9283173 w 9349134"/>
              <a:gd name="connsiteY5" fmla="*/ 8488 h 216024"/>
              <a:gd name="connsiteX6" fmla="*/ 9349134 w 9349134"/>
              <a:gd name="connsiteY6" fmla="*/ 108012 h 216024"/>
              <a:gd name="connsiteX7" fmla="*/ 9283173 w 9349134"/>
              <a:gd name="connsiteY7" fmla="*/ 207536 h 216024"/>
              <a:gd name="connsiteX8" fmla="*/ 9247087 w 9349134"/>
              <a:gd name="connsiteY8" fmla="*/ 214822 h 216024"/>
              <a:gd name="connsiteX9" fmla="*/ 9247087 w 9349134"/>
              <a:gd name="connsiteY9" fmla="*/ 216000 h 216024"/>
              <a:gd name="connsiteX10" fmla="*/ 9241253 w 9349134"/>
              <a:gd name="connsiteY10" fmla="*/ 216000 h 216024"/>
              <a:gd name="connsiteX11" fmla="*/ 9241134 w 9349134"/>
              <a:gd name="connsiteY11" fmla="*/ 216024 h 216024"/>
              <a:gd name="connsiteX12" fmla="*/ 9241015 w 9349134"/>
              <a:gd name="connsiteY12" fmla="*/ 216000 h 216024"/>
              <a:gd name="connsiteX13" fmla="*/ 108119 w 9349134"/>
              <a:gd name="connsiteY13" fmla="*/ 216000 h 216024"/>
              <a:gd name="connsiteX14" fmla="*/ 108000 w 9349134"/>
              <a:gd name="connsiteY14" fmla="*/ 216024 h 216024"/>
              <a:gd name="connsiteX15" fmla="*/ 107881 w 9349134"/>
              <a:gd name="connsiteY15" fmla="*/ 216000 h 216024"/>
              <a:gd name="connsiteX16" fmla="*/ 102071 w 9349134"/>
              <a:gd name="connsiteY16" fmla="*/ 216000 h 216024"/>
              <a:gd name="connsiteX17" fmla="*/ 102071 w 9349134"/>
              <a:gd name="connsiteY17" fmla="*/ 214827 h 216024"/>
              <a:gd name="connsiteX18" fmla="*/ 65962 w 9349134"/>
              <a:gd name="connsiteY18" fmla="*/ 207536 h 216024"/>
              <a:gd name="connsiteX19" fmla="*/ 0 w 9349134"/>
              <a:gd name="connsiteY19" fmla="*/ 108012 h 216024"/>
              <a:gd name="connsiteX20" fmla="*/ 65962 w 9349134"/>
              <a:gd name="connsiteY20" fmla="*/ 8488 h 216024"/>
              <a:gd name="connsiteX21" fmla="*/ 102071 w 9349134"/>
              <a:gd name="connsiteY21" fmla="*/ 1197 h 216024"/>
              <a:gd name="connsiteX22" fmla="*/ 102071 w 9349134"/>
              <a:gd name="connsiteY22" fmla="*/ 0 h 216024"/>
              <a:gd name="connsiteX23" fmla="*/ 108000 w 9349134"/>
              <a:gd name="connsiteY23" fmla="*/ 0 h 216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349134" h="216024">
                <a:moveTo>
                  <a:pt x="108000" y="0"/>
                </a:moveTo>
                <a:lnTo>
                  <a:pt x="108000" y="0"/>
                </a:lnTo>
                <a:lnTo>
                  <a:pt x="9241134" y="0"/>
                </a:lnTo>
                <a:lnTo>
                  <a:pt x="9247087" y="0"/>
                </a:lnTo>
                <a:lnTo>
                  <a:pt x="9247087" y="1202"/>
                </a:lnTo>
                <a:lnTo>
                  <a:pt x="9283173" y="8488"/>
                </a:lnTo>
                <a:cubicBezTo>
                  <a:pt x="9321935" y="24885"/>
                  <a:pt x="9349134" y="63272"/>
                  <a:pt x="9349134" y="108012"/>
                </a:cubicBezTo>
                <a:cubicBezTo>
                  <a:pt x="9349134" y="152752"/>
                  <a:pt x="9321935" y="191139"/>
                  <a:pt x="9283173" y="207536"/>
                </a:cubicBezTo>
                <a:lnTo>
                  <a:pt x="9247087" y="214822"/>
                </a:lnTo>
                <a:lnTo>
                  <a:pt x="9247087" y="216000"/>
                </a:lnTo>
                <a:lnTo>
                  <a:pt x="9241253" y="216000"/>
                </a:lnTo>
                <a:lnTo>
                  <a:pt x="9241134" y="216024"/>
                </a:lnTo>
                <a:lnTo>
                  <a:pt x="9241015" y="216000"/>
                </a:lnTo>
                <a:lnTo>
                  <a:pt x="108119" y="216000"/>
                </a:lnTo>
                <a:lnTo>
                  <a:pt x="108000" y="216024"/>
                </a:lnTo>
                <a:lnTo>
                  <a:pt x="107881" y="216000"/>
                </a:lnTo>
                <a:lnTo>
                  <a:pt x="102071" y="216000"/>
                </a:lnTo>
                <a:lnTo>
                  <a:pt x="102071" y="214827"/>
                </a:lnTo>
                <a:lnTo>
                  <a:pt x="65962" y="207536"/>
                </a:lnTo>
                <a:cubicBezTo>
                  <a:pt x="27199" y="191139"/>
                  <a:pt x="0" y="152752"/>
                  <a:pt x="0" y="108012"/>
                </a:cubicBezTo>
                <a:cubicBezTo>
                  <a:pt x="0" y="63272"/>
                  <a:pt x="27199" y="24885"/>
                  <a:pt x="65962" y="8488"/>
                </a:cubicBezTo>
                <a:lnTo>
                  <a:pt x="102071" y="1197"/>
                </a:lnTo>
                <a:lnTo>
                  <a:pt x="102071" y="0"/>
                </a:lnTo>
                <a:lnTo>
                  <a:pt x="108000" y="0"/>
                </a:lnTo>
                <a:close/>
              </a:path>
            </a:pathLst>
          </a:custGeom>
          <a:noFill/>
          <a:ln w="22225">
            <a:solidFill>
              <a:srgbClr val="0070C0"/>
            </a:solidFill>
            <a:round/>
            <a:headEnd/>
            <a:tailEnd type="triangle" w="med" len="sm"/>
          </a:ln>
        </p:spPr>
        <p:txBody>
          <a:bodyPr lIns="68415" tIns="34208" rIns="68415" bIns="34208" rtlCol="0" anchor="ctr"/>
          <a:lstStyle/>
          <a:p>
            <a:pPr algn="ctr"/>
            <a:r>
              <a:rPr lang="ja-JP" altLang="en-US" sz="1200" b="1" dirty="0">
                <a:latin typeface="HGSｺﾞｼｯｸM" pitchFamily="50" charset="-128"/>
                <a:ea typeface="HGSｺﾞｼｯｸM" pitchFamily="50" charset="-128"/>
              </a:rPr>
              <a:t>妊娠期から復職後までの支援・手続きフロー</a:t>
            </a:r>
          </a:p>
        </p:txBody>
      </p:sp>
      <p:sp>
        <p:nvSpPr>
          <p:cNvPr id="173" name="Line 127">
            <a:extLst>
              <a:ext uri="{FF2B5EF4-FFF2-40B4-BE49-F238E27FC236}">
                <a16:creationId xmlns:a16="http://schemas.microsoft.com/office/drawing/2014/main" id="{995ABC69-F0F1-408F-B34F-B7B6FD2F4FC2}"/>
              </a:ext>
            </a:extLst>
          </p:cNvPr>
          <p:cNvSpPr>
            <a:spLocks noChangeShapeType="1"/>
          </p:cNvSpPr>
          <p:nvPr/>
        </p:nvSpPr>
        <p:spPr bwMode="auto">
          <a:xfrm>
            <a:off x="7185248" y="2772907"/>
            <a:ext cx="0" cy="288032"/>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74" name="Line 127">
            <a:extLst>
              <a:ext uri="{FF2B5EF4-FFF2-40B4-BE49-F238E27FC236}">
                <a16:creationId xmlns:a16="http://schemas.microsoft.com/office/drawing/2014/main" id="{D226F619-1DAE-415A-9130-3BE9BD231F6C}"/>
              </a:ext>
            </a:extLst>
          </p:cNvPr>
          <p:cNvSpPr>
            <a:spLocks noChangeShapeType="1"/>
          </p:cNvSpPr>
          <p:nvPr/>
        </p:nvSpPr>
        <p:spPr bwMode="auto">
          <a:xfrm>
            <a:off x="5329082" y="2716941"/>
            <a:ext cx="0" cy="288032"/>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75" name="Line 127">
            <a:extLst>
              <a:ext uri="{FF2B5EF4-FFF2-40B4-BE49-F238E27FC236}">
                <a16:creationId xmlns:a16="http://schemas.microsoft.com/office/drawing/2014/main" id="{911C9B94-A9F0-4178-A9AF-03E5DB931CAC}"/>
              </a:ext>
            </a:extLst>
          </p:cNvPr>
          <p:cNvSpPr>
            <a:spLocks noChangeShapeType="1"/>
          </p:cNvSpPr>
          <p:nvPr/>
        </p:nvSpPr>
        <p:spPr bwMode="auto">
          <a:xfrm>
            <a:off x="5329082" y="1980819"/>
            <a:ext cx="0" cy="43200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8" name="Rectangle 54">
            <a:extLst>
              <a:ext uri="{FF2B5EF4-FFF2-40B4-BE49-F238E27FC236}">
                <a16:creationId xmlns:a16="http://schemas.microsoft.com/office/drawing/2014/main" id="{715A2223-5ECD-EF9C-B488-F76FB7F3B5A5}"/>
              </a:ext>
            </a:extLst>
          </p:cNvPr>
          <p:cNvSpPr>
            <a:spLocks noChangeArrowheads="1"/>
          </p:cNvSpPr>
          <p:nvPr/>
        </p:nvSpPr>
        <p:spPr bwMode="auto">
          <a:xfrm>
            <a:off x="5602032" y="5676496"/>
            <a:ext cx="1416272" cy="192518"/>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出生後休業支援給付</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
        <p:nvSpPr>
          <p:cNvPr id="9" name="Text Box 55">
            <a:extLst>
              <a:ext uri="{FF2B5EF4-FFF2-40B4-BE49-F238E27FC236}">
                <a16:creationId xmlns:a16="http://schemas.microsoft.com/office/drawing/2014/main" id="{C424CDEB-7563-2E1C-E497-A7B77F105075}"/>
              </a:ext>
            </a:extLst>
          </p:cNvPr>
          <p:cNvSpPr txBox="1">
            <a:spLocks noChangeArrowheads="1"/>
          </p:cNvSpPr>
          <p:nvPr/>
        </p:nvSpPr>
        <p:spPr bwMode="auto">
          <a:xfrm>
            <a:off x="5530024" y="5843307"/>
            <a:ext cx="1570555" cy="347715"/>
          </a:xfrm>
          <a:prstGeom prst="rect">
            <a:avLst/>
          </a:prstGeom>
          <a:no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・夫婦ともに一定の要件を満たす休業をした場合、</a:t>
            </a:r>
            <a:r>
              <a:rPr lang="en-US" altLang="ja-JP" sz="600" dirty="0">
                <a:latin typeface="HGSｺﾞｼｯｸM" pitchFamily="50" charset="-128"/>
                <a:ea typeface="HGSｺﾞｼｯｸM" pitchFamily="50" charset="-128"/>
              </a:rPr>
              <a:t>28</a:t>
            </a:r>
            <a:r>
              <a:rPr lang="ja-JP" altLang="en-US" sz="600" dirty="0">
                <a:latin typeface="HGSｺﾞｼｯｸM" pitchFamily="50" charset="-128"/>
                <a:ea typeface="HGSｺﾞｼｯｸM" pitchFamily="50" charset="-128"/>
              </a:rPr>
              <a:t>日間を限度に賃金の</a:t>
            </a:r>
            <a:r>
              <a:rPr lang="en-US" altLang="ja-JP" sz="600" dirty="0">
                <a:latin typeface="HGSｺﾞｼｯｸM" pitchFamily="50" charset="-128"/>
                <a:ea typeface="HGSｺﾞｼｯｸM" pitchFamily="50" charset="-128"/>
              </a:rPr>
              <a:t>13</a:t>
            </a:r>
            <a:r>
              <a:rPr lang="ja-JP" altLang="en-US" sz="600" dirty="0">
                <a:latin typeface="HGSｺﾞｼｯｸM" pitchFamily="50" charset="-128"/>
                <a:ea typeface="HGSｺﾞｼｯｸM" pitchFamily="50" charset="-128"/>
              </a:rPr>
              <a:t>％が上乗せ支給される制度</a:t>
            </a:r>
          </a:p>
        </p:txBody>
      </p:sp>
      <p:sp>
        <p:nvSpPr>
          <p:cNvPr id="10" name="Rectangle 54">
            <a:extLst>
              <a:ext uri="{FF2B5EF4-FFF2-40B4-BE49-F238E27FC236}">
                <a16:creationId xmlns:a16="http://schemas.microsoft.com/office/drawing/2014/main" id="{83DAC250-861E-B1A4-0190-E91AB02173FB}"/>
              </a:ext>
            </a:extLst>
          </p:cNvPr>
          <p:cNvSpPr>
            <a:spLocks noChangeArrowheads="1"/>
          </p:cNvSpPr>
          <p:nvPr/>
        </p:nvSpPr>
        <p:spPr bwMode="auto">
          <a:xfrm>
            <a:off x="7172587" y="5280192"/>
            <a:ext cx="1338478" cy="190238"/>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育児時短就業給付</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
        <p:nvSpPr>
          <p:cNvPr id="12" name="Text Box 55">
            <a:extLst>
              <a:ext uri="{FF2B5EF4-FFF2-40B4-BE49-F238E27FC236}">
                <a16:creationId xmlns:a16="http://schemas.microsoft.com/office/drawing/2014/main" id="{7D48ACA9-9A12-1208-E399-91807AA8FD37}"/>
              </a:ext>
            </a:extLst>
          </p:cNvPr>
          <p:cNvSpPr txBox="1">
            <a:spLocks noChangeArrowheads="1"/>
          </p:cNvSpPr>
          <p:nvPr/>
        </p:nvSpPr>
        <p:spPr bwMode="auto">
          <a:xfrm>
            <a:off x="8473411" y="5236657"/>
            <a:ext cx="1338479" cy="347715"/>
          </a:xfrm>
          <a:prstGeom prst="rect">
            <a:avLst/>
          </a:prstGeom>
          <a:no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・２歳未満の子を養育するために短時間勤務をした場合、賃金の</a:t>
            </a:r>
            <a:r>
              <a:rPr lang="en-US" altLang="ja-JP" sz="600" dirty="0">
                <a:latin typeface="HGSｺﾞｼｯｸM" pitchFamily="50" charset="-128"/>
                <a:ea typeface="HGSｺﾞｼｯｸM" pitchFamily="50" charset="-128"/>
              </a:rPr>
              <a:t>10</a:t>
            </a:r>
            <a:r>
              <a:rPr lang="ja-JP" altLang="en-US" sz="600" dirty="0">
                <a:latin typeface="HGSｺﾞｼｯｸM" pitchFamily="50" charset="-128"/>
                <a:ea typeface="HGSｺﾞｼｯｸM" pitchFamily="50" charset="-128"/>
              </a:rPr>
              <a:t>％が支給される制度</a:t>
            </a:r>
          </a:p>
        </p:txBody>
      </p:sp>
      <p:sp>
        <p:nvSpPr>
          <p:cNvPr id="13" name="Text Box 148">
            <a:extLst>
              <a:ext uri="{FF2B5EF4-FFF2-40B4-BE49-F238E27FC236}">
                <a16:creationId xmlns:a16="http://schemas.microsoft.com/office/drawing/2014/main" id="{B62FA369-6C43-D0FD-658B-A5BD0E6F6EC9}"/>
              </a:ext>
            </a:extLst>
          </p:cNvPr>
          <p:cNvSpPr txBox="1">
            <a:spLocks noChangeArrowheads="1"/>
          </p:cNvSpPr>
          <p:nvPr/>
        </p:nvSpPr>
        <p:spPr bwMode="auto">
          <a:xfrm>
            <a:off x="7114733" y="5124245"/>
            <a:ext cx="751544"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ハローワーク</a:t>
            </a:r>
            <a:r>
              <a:rPr lang="en-US" altLang="ja-JP" sz="600" dirty="0">
                <a:latin typeface="HGSｺﾞｼｯｸM" pitchFamily="50" charset="-128"/>
                <a:ea typeface="HGSｺﾞｼｯｸM" pitchFamily="50" charset="-128"/>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3" name="Text Box 114"/>
          <p:cNvSpPr txBox="1">
            <a:spLocks noChangeArrowheads="1"/>
          </p:cNvSpPr>
          <p:nvPr/>
        </p:nvSpPr>
        <p:spPr bwMode="auto">
          <a:xfrm>
            <a:off x="4004796" y="6525344"/>
            <a:ext cx="1572282" cy="193827"/>
          </a:xfrm>
          <a:prstGeom prst="rect">
            <a:avLst/>
          </a:prstGeom>
          <a:solidFill>
            <a:schemeClr val="bg1"/>
          </a:solidFill>
          <a:ln w="9525">
            <a:noFill/>
            <a:miter lim="800000"/>
            <a:headEnd/>
            <a:tailEnd/>
          </a:ln>
        </p:spPr>
        <p:txBody>
          <a:bodyPr wrap="none" lIns="67338" tIns="35016" rIns="67338" bIns="35016">
            <a:spAutoFit/>
          </a:bodyPr>
          <a:lstStyle/>
          <a:p>
            <a:pPr algn="ctr" defTabSz="957341">
              <a:spcBef>
                <a:spcPct val="50000"/>
              </a:spcBef>
            </a:pPr>
            <a:r>
              <a:rPr lang="ja-JP" altLang="en-US" sz="800" dirty="0">
                <a:latin typeface="HGSｺﾞｼｯｸM" pitchFamily="50" charset="-128"/>
                <a:ea typeface="HGSｺﾞｼｯｸM" pitchFamily="50" charset="-128"/>
              </a:rPr>
              <a:t>要支払期間（特に免除等なし）</a:t>
            </a:r>
          </a:p>
        </p:txBody>
      </p:sp>
      <p:sp>
        <p:nvSpPr>
          <p:cNvPr id="10" name="正方形/長方形 9">
            <a:extLst>
              <a:ext uri="{FF2B5EF4-FFF2-40B4-BE49-F238E27FC236}">
                <a16:creationId xmlns:a16="http://schemas.microsoft.com/office/drawing/2014/main" id="{A7C43CD3-334E-4DCB-A23F-62AE9C8904C6}"/>
              </a:ext>
            </a:extLst>
          </p:cNvPr>
          <p:cNvSpPr/>
          <p:nvPr/>
        </p:nvSpPr>
        <p:spPr bwMode="auto">
          <a:xfrm>
            <a:off x="1146738" y="618286"/>
            <a:ext cx="464979" cy="294577"/>
          </a:xfrm>
          <a:prstGeom prst="rect">
            <a:avLst/>
          </a:prstGeom>
          <a:solidFill>
            <a:schemeClr val="accent6">
              <a:lumMod val="60000"/>
              <a:lumOff val="40000"/>
            </a:schemeClr>
          </a:solidFill>
          <a:ln w="12700">
            <a:noFill/>
            <a:round/>
            <a:headEnd/>
            <a:tailEnd type="triangle" w="med" len="sm"/>
          </a:ln>
        </p:spPr>
        <p:txBody>
          <a:bodyPr lIns="68415" tIns="34208" rIns="68415" bIns="34208" rtlCol="0" anchor="ctr"/>
          <a:lstStyle/>
          <a:p>
            <a:pPr algn="ctr"/>
            <a:r>
              <a:rPr kumimoji="1" lang="ja-JP" altLang="en-US" sz="600" dirty="0">
                <a:latin typeface="HGSｺﾞｼｯｸM" panose="020B0600000000000000" pitchFamily="50" charset="-128"/>
                <a:ea typeface="HGSｺﾞｼｯｸM" panose="020B0600000000000000" pitchFamily="50" charset="-128"/>
              </a:rPr>
              <a:t>産後パパ育休</a:t>
            </a:r>
          </a:p>
        </p:txBody>
      </p:sp>
      <p:sp>
        <p:nvSpPr>
          <p:cNvPr id="2127" name="AutoShape 136"/>
          <p:cNvSpPr>
            <a:spLocks noChangeArrowheads="1"/>
          </p:cNvSpPr>
          <p:nvPr/>
        </p:nvSpPr>
        <p:spPr bwMode="auto">
          <a:xfrm>
            <a:off x="1352600" y="252870"/>
            <a:ext cx="3564792" cy="219600"/>
          </a:xfrm>
          <a:prstGeom prst="roundRect">
            <a:avLst/>
          </a:prstGeom>
          <a:solidFill>
            <a:srgbClr val="FEDACA"/>
          </a:solidFill>
          <a:ln w="9525">
            <a:solidFill>
              <a:srgbClr val="868686"/>
            </a:solidFill>
            <a:round/>
            <a:headEnd/>
            <a:tailEnd/>
          </a:ln>
        </p:spPr>
        <p:txBody>
          <a:bodyPr wrap="none" lIns="67338" tIns="35016" rIns="67338" bIns="35016" anchor="ctr"/>
          <a:lstStyle/>
          <a:p>
            <a:pPr algn="ctr" defTabSz="957341"/>
            <a:r>
              <a:rPr lang="ja-JP" altLang="en-US" sz="1050" b="1" dirty="0">
                <a:latin typeface="HGSｺﾞｼｯｸM" pitchFamily="50" charset="-128"/>
                <a:ea typeface="HGSｺﾞｼｯｸM" pitchFamily="50" charset="-128"/>
              </a:rPr>
              <a:t>配偶者</a:t>
            </a:r>
            <a:r>
              <a:rPr lang="ja-JP" altLang="en-US" sz="1200" b="1" dirty="0">
                <a:latin typeface="HGSｺﾞｼｯｸM" pitchFamily="50" charset="-128"/>
                <a:ea typeface="HGSｺﾞｼｯｸM" pitchFamily="50" charset="-128"/>
              </a:rPr>
              <a:t>妊娠期</a:t>
            </a:r>
          </a:p>
        </p:txBody>
      </p:sp>
      <p:sp>
        <p:nvSpPr>
          <p:cNvPr id="2128" name="AutoShape 137"/>
          <p:cNvSpPr>
            <a:spLocks noChangeArrowheads="1"/>
          </p:cNvSpPr>
          <p:nvPr/>
        </p:nvSpPr>
        <p:spPr bwMode="auto">
          <a:xfrm>
            <a:off x="4933485" y="252870"/>
            <a:ext cx="1336939" cy="219600"/>
          </a:xfrm>
          <a:prstGeom prst="roundRect">
            <a:avLst/>
          </a:prstGeom>
          <a:solidFill>
            <a:srgbClr val="FCAE91"/>
          </a:solidFill>
          <a:ln w="9525">
            <a:solidFill>
              <a:srgbClr val="868686"/>
            </a:solidFill>
            <a:round/>
            <a:headEnd/>
            <a:tailEnd/>
          </a:ln>
        </p:spPr>
        <p:txBody>
          <a:bodyPr wrap="none" lIns="67338" tIns="35016" rIns="67338" bIns="35016" anchor="ctr"/>
          <a:lstStyle/>
          <a:p>
            <a:pPr algn="ctr" defTabSz="957341"/>
            <a:r>
              <a:rPr lang="ja-JP" altLang="en-US" sz="900" b="1" dirty="0">
                <a:latin typeface="HGSｺﾞｼｯｸM" pitchFamily="50" charset="-128"/>
                <a:ea typeface="HGSｺﾞｼｯｸM" pitchFamily="50" charset="-128"/>
              </a:rPr>
              <a:t>配偶者</a:t>
            </a:r>
            <a:r>
              <a:rPr lang="ja-JP" altLang="en-US" sz="1100" b="1" dirty="0">
                <a:latin typeface="HGSｺﾞｼｯｸM" pitchFamily="50" charset="-128"/>
                <a:ea typeface="HGSｺﾞｼｯｸM" pitchFamily="50" charset="-128"/>
              </a:rPr>
              <a:t>出産・産後期</a:t>
            </a:r>
          </a:p>
        </p:txBody>
      </p:sp>
      <p:sp>
        <p:nvSpPr>
          <p:cNvPr id="2129" name="AutoShape 138"/>
          <p:cNvSpPr>
            <a:spLocks noChangeArrowheads="1"/>
          </p:cNvSpPr>
          <p:nvPr/>
        </p:nvSpPr>
        <p:spPr bwMode="auto">
          <a:xfrm>
            <a:off x="6286519" y="252870"/>
            <a:ext cx="2200672" cy="219600"/>
          </a:xfrm>
          <a:prstGeom prst="roundRect">
            <a:avLst/>
          </a:prstGeom>
          <a:solidFill>
            <a:srgbClr val="FB8265"/>
          </a:solidFill>
          <a:ln w="9525">
            <a:solidFill>
              <a:srgbClr val="868686"/>
            </a:solidFill>
            <a:round/>
            <a:headEnd/>
            <a:tailEnd/>
          </a:ln>
        </p:spPr>
        <p:txBody>
          <a:bodyPr wrap="none" lIns="67338" tIns="35016" rIns="67338" bIns="35016" anchor="ctr"/>
          <a:lstStyle/>
          <a:p>
            <a:pPr algn="ctr" defTabSz="957341"/>
            <a:r>
              <a:rPr lang="ja-JP" altLang="en-US" sz="1200" b="1" dirty="0">
                <a:latin typeface="HGSｺﾞｼｯｸM" pitchFamily="50" charset="-128"/>
                <a:ea typeface="HGSｺﾞｼｯｸM" pitchFamily="50" charset="-128"/>
              </a:rPr>
              <a:t>育休期</a:t>
            </a:r>
          </a:p>
        </p:txBody>
      </p:sp>
      <p:sp>
        <p:nvSpPr>
          <p:cNvPr id="2130" name="AutoShape 139"/>
          <p:cNvSpPr>
            <a:spLocks noChangeArrowheads="1"/>
          </p:cNvSpPr>
          <p:nvPr/>
        </p:nvSpPr>
        <p:spPr bwMode="auto">
          <a:xfrm>
            <a:off x="8503285" y="252870"/>
            <a:ext cx="1279070" cy="219600"/>
          </a:xfrm>
          <a:prstGeom prst="roundRect">
            <a:avLst/>
          </a:prstGeom>
          <a:solidFill>
            <a:srgbClr val="E60000"/>
          </a:solidFill>
          <a:ln w="9525">
            <a:solidFill>
              <a:srgbClr val="868686"/>
            </a:solidFill>
            <a:round/>
            <a:headEnd/>
            <a:tailEnd/>
          </a:ln>
        </p:spPr>
        <p:txBody>
          <a:bodyPr wrap="none" lIns="67338" tIns="35016" rIns="67338" bIns="35016" anchor="ctr"/>
          <a:lstStyle/>
          <a:p>
            <a:pPr algn="ctr" defTabSz="957341"/>
            <a:r>
              <a:rPr lang="ja-JP" altLang="en-US" sz="1200" b="1" dirty="0">
                <a:solidFill>
                  <a:srgbClr val="FFFFFF"/>
                </a:solidFill>
                <a:latin typeface="HGSｺﾞｼｯｸM" pitchFamily="50" charset="-128"/>
                <a:ea typeface="HGSｺﾞｼｯｸM" pitchFamily="50" charset="-128"/>
              </a:rPr>
              <a:t>復職後</a:t>
            </a:r>
          </a:p>
        </p:txBody>
      </p:sp>
      <p:sp>
        <p:nvSpPr>
          <p:cNvPr id="4265" name="AutoShape 169" descr="20%"/>
          <p:cNvSpPr>
            <a:spLocks noChangeArrowheads="1"/>
          </p:cNvSpPr>
          <p:nvPr/>
        </p:nvSpPr>
        <p:spPr bwMode="auto">
          <a:xfrm>
            <a:off x="-15552" y="1972346"/>
            <a:ext cx="9846882" cy="1644042"/>
          </a:xfrm>
          <a:prstGeom prst="roundRect">
            <a:avLst>
              <a:gd name="adj" fmla="val 3667"/>
            </a:avLst>
          </a:prstGeom>
          <a:pattFill prst="pct20">
            <a:fgClr>
              <a:srgbClr val="FCAE91"/>
            </a:fgClr>
            <a:bgClr>
              <a:schemeClr val="bg1"/>
            </a:bgClr>
          </a:pattFill>
          <a:ln w="38100">
            <a:solidFill>
              <a:srgbClr val="FB8265"/>
            </a:solidFill>
            <a:round/>
            <a:headEnd/>
            <a:tailEnd/>
          </a:ln>
          <a:effectLst>
            <a:outerShdw dist="53882" dir="2700000" algn="ctr" rotWithShape="0">
              <a:schemeClr val="bg2"/>
            </a:outerShdw>
          </a:effectLst>
        </p:spPr>
        <p:txBody>
          <a:bodyPr wrap="none" lIns="67338" tIns="35016" rIns="67338" bIns="35016" anchor="ctr"/>
          <a:lstStyle/>
          <a:p>
            <a:pPr>
              <a:defRPr/>
            </a:pPr>
            <a:endParaRPr lang="ja-JP" altLang="en-US" dirty="0"/>
          </a:p>
        </p:txBody>
      </p:sp>
      <p:sp>
        <p:nvSpPr>
          <p:cNvPr id="2067" name="Line 17"/>
          <p:cNvSpPr>
            <a:spLocks noChangeShapeType="1"/>
          </p:cNvSpPr>
          <p:nvPr/>
        </p:nvSpPr>
        <p:spPr bwMode="auto">
          <a:xfrm>
            <a:off x="1126423" y="4068595"/>
            <a:ext cx="8646227" cy="8477"/>
          </a:xfrm>
          <a:prstGeom prst="line">
            <a:avLst/>
          </a:prstGeom>
          <a:noFill/>
          <a:ln w="76200">
            <a:solidFill>
              <a:srgbClr val="876B1B"/>
            </a:solidFill>
            <a:round/>
            <a:headEnd/>
            <a:tailEnd type="triangle" w="med" len="sm"/>
          </a:ln>
        </p:spPr>
        <p:txBody>
          <a:bodyPr lIns="68415" tIns="34208" rIns="68415" bIns="34208"/>
          <a:lstStyle/>
          <a:p>
            <a:endParaRPr lang="ja-JP" altLang="en-US" dirty="0"/>
          </a:p>
        </p:txBody>
      </p:sp>
      <p:sp>
        <p:nvSpPr>
          <p:cNvPr id="2052" name="Rectangle 5"/>
          <p:cNvSpPr>
            <a:spLocks noChangeArrowheads="1"/>
          </p:cNvSpPr>
          <p:nvPr/>
        </p:nvSpPr>
        <p:spPr bwMode="auto">
          <a:xfrm>
            <a:off x="373782" y="2208271"/>
            <a:ext cx="665425" cy="526052"/>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a:latin typeface="HGSｺﾞｼｯｸM" pitchFamily="50" charset="-128"/>
                <a:ea typeface="HGSｺﾞｼｯｸM" pitchFamily="50" charset="-128"/>
              </a:rPr>
              <a:t>制度対象者</a:t>
            </a:r>
          </a:p>
          <a:p>
            <a:pPr algn="ctr" defTabSz="957341">
              <a:defRPr/>
            </a:pPr>
            <a:r>
              <a:rPr lang="ja-JP" altLang="en-US" sz="800" dirty="0">
                <a:latin typeface="HGSｺﾞｼｯｸM" pitchFamily="50" charset="-128"/>
                <a:ea typeface="HGSｺﾞｼｯｸM" pitchFamily="50" charset="-128"/>
              </a:rPr>
              <a:t>→企業・　上司</a:t>
            </a:r>
          </a:p>
        </p:txBody>
      </p:sp>
      <p:sp>
        <p:nvSpPr>
          <p:cNvPr id="2" name="Rectangle 6"/>
          <p:cNvSpPr>
            <a:spLocks noChangeArrowheads="1"/>
          </p:cNvSpPr>
          <p:nvPr/>
        </p:nvSpPr>
        <p:spPr bwMode="auto">
          <a:xfrm>
            <a:off x="358931" y="3841887"/>
            <a:ext cx="665426" cy="411685"/>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休業制度</a:t>
            </a:r>
          </a:p>
        </p:txBody>
      </p:sp>
      <p:sp>
        <p:nvSpPr>
          <p:cNvPr id="2053" name="Rectangle 10"/>
          <p:cNvSpPr>
            <a:spLocks noChangeArrowheads="1"/>
          </p:cNvSpPr>
          <p:nvPr/>
        </p:nvSpPr>
        <p:spPr bwMode="auto">
          <a:xfrm>
            <a:off x="357220" y="4298213"/>
            <a:ext cx="665425" cy="516296"/>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妊娠期の</a:t>
            </a:r>
          </a:p>
          <a:p>
            <a:pPr algn="ctr" defTabSz="957341"/>
            <a:r>
              <a:rPr lang="ja-JP" altLang="en-US" sz="800" dirty="0">
                <a:latin typeface="HGSｺﾞｼｯｸM" pitchFamily="50" charset="-128"/>
                <a:ea typeface="HGSｺﾞｼｯｸM" pitchFamily="50" charset="-128"/>
              </a:rPr>
              <a:t>の支援</a:t>
            </a:r>
          </a:p>
        </p:txBody>
      </p:sp>
      <p:sp>
        <p:nvSpPr>
          <p:cNvPr id="2054" name="Rectangle 11"/>
          <p:cNvSpPr>
            <a:spLocks noChangeArrowheads="1"/>
          </p:cNvSpPr>
          <p:nvPr/>
        </p:nvSpPr>
        <p:spPr bwMode="auto">
          <a:xfrm>
            <a:off x="358445" y="6384557"/>
            <a:ext cx="665426" cy="212044"/>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社会保険</a:t>
            </a:r>
          </a:p>
        </p:txBody>
      </p:sp>
      <p:sp>
        <p:nvSpPr>
          <p:cNvPr id="2055" name="Rectangle 13"/>
          <p:cNvSpPr>
            <a:spLocks noChangeArrowheads="1"/>
          </p:cNvSpPr>
          <p:nvPr/>
        </p:nvSpPr>
        <p:spPr bwMode="auto">
          <a:xfrm>
            <a:off x="35755" y="2203899"/>
            <a:ext cx="312492" cy="885606"/>
          </a:xfrm>
          <a:prstGeom prst="rect">
            <a:avLst/>
          </a:prstGeom>
          <a:solidFill>
            <a:srgbClr val="E4BB46"/>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報告・連絡</a:t>
            </a:r>
          </a:p>
        </p:txBody>
      </p:sp>
      <p:sp>
        <p:nvSpPr>
          <p:cNvPr id="2056" name="Rectangle 14"/>
          <p:cNvSpPr>
            <a:spLocks noChangeArrowheads="1"/>
          </p:cNvSpPr>
          <p:nvPr/>
        </p:nvSpPr>
        <p:spPr bwMode="auto">
          <a:xfrm>
            <a:off x="18253" y="3841887"/>
            <a:ext cx="312493" cy="411685"/>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休業</a:t>
            </a:r>
          </a:p>
        </p:txBody>
      </p:sp>
      <p:sp>
        <p:nvSpPr>
          <p:cNvPr id="2057" name="Rectangle 15"/>
          <p:cNvSpPr>
            <a:spLocks noChangeArrowheads="1"/>
          </p:cNvSpPr>
          <p:nvPr/>
        </p:nvSpPr>
        <p:spPr bwMode="auto">
          <a:xfrm>
            <a:off x="18993" y="4298213"/>
            <a:ext cx="307590" cy="2034910"/>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（公）妊娠・出産・育児支援制度</a:t>
            </a:r>
          </a:p>
          <a:p>
            <a:pPr algn="ctr" defTabSz="957341"/>
            <a:r>
              <a:rPr lang="ja-JP" altLang="en-US" sz="900" dirty="0">
                <a:latin typeface="HGSｺﾞｼｯｸM" pitchFamily="50" charset="-128"/>
                <a:ea typeface="HGSｺﾞｼｯｸM" pitchFamily="50" charset="-128"/>
              </a:rPr>
              <a:t>（被保険者のみ）</a:t>
            </a:r>
          </a:p>
        </p:txBody>
      </p:sp>
      <p:sp>
        <p:nvSpPr>
          <p:cNvPr id="2069" name="Rectangle 28"/>
          <p:cNvSpPr>
            <a:spLocks noChangeArrowheads="1"/>
          </p:cNvSpPr>
          <p:nvPr/>
        </p:nvSpPr>
        <p:spPr bwMode="auto">
          <a:xfrm>
            <a:off x="371654" y="2752627"/>
            <a:ext cx="661013" cy="359456"/>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a:latin typeface="HGSｺﾞｼｯｸM" pitchFamily="50" charset="-128"/>
                <a:ea typeface="HGSｺﾞｼｯｸM" pitchFamily="50" charset="-128"/>
              </a:rPr>
              <a:t>企業・上司</a:t>
            </a:r>
          </a:p>
          <a:p>
            <a:pPr algn="ctr" defTabSz="957341">
              <a:defRPr/>
            </a:pPr>
            <a:r>
              <a:rPr lang="ja-JP" altLang="en-US" sz="800" dirty="0">
                <a:latin typeface="HGSｺﾞｼｯｸM" pitchFamily="50" charset="-128"/>
                <a:ea typeface="HGSｺﾞｼｯｸM" pitchFamily="50" charset="-128"/>
              </a:rPr>
              <a:t>→制度　　対象者</a:t>
            </a:r>
          </a:p>
        </p:txBody>
      </p:sp>
      <p:sp>
        <p:nvSpPr>
          <p:cNvPr id="2059" name="Rectangle 91"/>
          <p:cNvSpPr>
            <a:spLocks noChangeArrowheads="1"/>
          </p:cNvSpPr>
          <p:nvPr/>
        </p:nvSpPr>
        <p:spPr bwMode="auto">
          <a:xfrm>
            <a:off x="352318" y="4874607"/>
            <a:ext cx="665425" cy="839107"/>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出産期</a:t>
            </a:r>
          </a:p>
          <a:p>
            <a:pPr algn="ctr" defTabSz="957341"/>
            <a:r>
              <a:rPr lang="ja-JP" altLang="en-US" sz="800" dirty="0">
                <a:latin typeface="HGSｺﾞｼｯｸM" pitchFamily="50" charset="-128"/>
                <a:ea typeface="HGSｺﾞｼｯｸM" pitchFamily="50" charset="-128"/>
              </a:rPr>
              <a:t>の支援</a:t>
            </a:r>
          </a:p>
        </p:txBody>
      </p:sp>
      <p:sp>
        <p:nvSpPr>
          <p:cNvPr id="2060" name="Rectangle 92"/>
          <p:cNvSpPr>
            <a:spLocks noChangeArrowheads="1"/>
          </p:cNvSpPr>
          <p:nvPr/>
        </p:nvSpPr>
        <p:spPr bwMode="auto">
          <a:xfrm>
            <a:off x="354210" y="5752388"/>
            <a:ext cx="665425" cy="570649"/>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育児期</a:t>
            </a:r>
          </a:p>
          <a:p>
            <a:pPr algn="ctr" defTabSz="957341"/>
            <a:r>
              <a:rPr lang="ja-JP" altLang="en-US" sz="800" dirty="0">
                <a:latin typeface="HGSｺﾞｼｯｸM" pitchFamily="50" charset="-128"/>
                <a:ea typeface="HGSｺﾞｼｯｸM" pitchFamily="50" charset="-128"/>
              </a:rPr>
              <a:t>の支援</a:t>
            </a:r>
          </a:p>
        </p:txBody>
      </p:sp>
      <p:sp>
        <p:nvSpPr>
          <p:cNvPr id="2061" name="Rectangle 94"/>
          <p:cNvSpPr>
            <a:spLocks noChangeArrowheads="1"/>
          </p:cNvSpPr>
          <p:nvPr/>
        </p:nvSpPr>
        <p:spPr bwMode="auto">
          <a:xfrm>
            <a:off x="23895" y="6384556"/>
            <a:ext cx="312492" cy="470580"/>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保険料</a:t>
            </a:r>
          </a:p>
        </p:txBody>
      </p:sp>
      <p:sp>
        <p:nvSpPr>
          <p:cNvPr id="2062" name="Rectangle 95"/>
          <p:cNvSpPr>
            <a:spLocks noChangeArrowheads="1"/>
          </p:cNvSpPr>
          <p:nvPr/>
        </p:nvSpPr>
        <p:spPr bwMode="auto">
          <a:xfrm>
            <a:off x="358445" y="6618412"/>
            <a:ext cx="665426" cy="229054"/>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雇用保険</a:t>
            </a:r>
          </a:p>
        </p:txBody>
      </p:sp>
      <p:sp>
        <p:nvSpPr>
          <p:cNvPr id="2141" name="Rectangle 164"/>
          <p:cNvSpPr>
            <a:spLocks noChangeArrowheads="1"/>
          </p:cNvSpPr>
          <p:nvPr/>
        </p:nvSpPr>
        <p:spPr bwMode="auto">
          <a:xfrm>
            <a:off x="371655" y="3125723"/>
            <a:ext cx="665425" cy="451383"/>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a:latin typeface="HGSｺﾞｼｯｸM" pitchFamily="50" charset="-128"/>
                <a:ea typeface="HGSｺﾞｼｯｸM" pitchFamily="50" charset="-128"/>
              </a:rPr>
              <a:t>制度対象者</a:t>
            </a:r>
          </a:p>
        </p:txBody>
      </p:sp>
      <p:sp>
        <p:nvSpPr>
          <p:cNvPr id="2064" name="Rectangle 166"/>
          <p:cNvSpPr>
            <a:spLocks noChangeArrowheads="1"/>
          </p:cNvSpPr>
          <p:nvPr/>
        </p:nvSpPr>
        <p:spPr bwMode="auto">
          <a:xfrm>
            <a:off x="37916" y="3114704"/>
            <a:ext cx="312492" cy="477393"/>
          </a:xfrm>
          <a:prstGeom prst="rect">
            <a:avLst/>
          </a:prstGeom>
          <a:solidFill>
            <a:srgbClr val="E4BB46"/>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実施事項</a:t>
            </a:r>
          </a:p>
        </p:txBody>
      </p:sp>
      <p:sp>
        <p:nvSpPr>
          <p:cNvPr id="2065" name="Text Box 172"/>
          <p:cNvSpPr txBox="1">
            <a:spLocks noChangeArrowheads="1"/>
          </p:cNvSpPr>
          <p:nvPr/>
        </p:nvSpPr>
        <p:spPr bwMode="auto">
          <a:xfrm>
            <a:off x="62895" y="3625181"/>
            <a:ext cx="974794" cy="232299"/>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1050" b="1" dirty="0">
                <a:solidFill>
                  <a:srgbClr val="000000"/>
                </a:solidFill>
              </a:rPr>
              <a:t>【</a:t>
            </a:r>
            <a:r>
              <a:rPr lang="ja-JP" altLang="en-US" sz="1050" b="1" dirty="0">
                <a:solidFill>
                  <a:srgbClr val="000000"/>
                </a:solidFill>
              </a:rPr>
              <a:t>支援制度等</a:t>
            </a:r>
            <a:r>
              <a:rPr lang="en-US" altLang="ja-JP" sz="1050" b="1" dirty="0">
                <a:solidFill>
                  <a:srgbClr val="000000"/>
                </a:solidFill>
              </a:rPr>
              <a:t>】</a:t>
            </a:r>
          </a:p>
        </p:txBody>
      </p:sp>
      <p:sp>
        <p:nvSpPr>
          <p:cNvPr id="2072" name="Line 23"/>
          <p:cNvSpPr>
            <a:spLocks noChangeShapeType="1"/>
          </p:cNvSpPr>
          <p:nvPr/>
        </p:nvSpPr>
        <p:spPr bwMode="auto">
          <a:xfrm>
            <a:off x="4921097" y="3674244"/>
            <a:ext cx="0" cy="936000"/>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77" name="Rectangle 34"/>
          <p:cNvSpPr>
            <a:spLocks noChangeArrowheads="1"/>
          </p:cNvSpPr>
          <p:nvPr/>
        </p:nvSpPr>
        <p:spPr bwMode="auto">
          <a:xfrm>
            <a:off x="4190617" y="5283972"/>
            <a:ext cx="1194432" cy="205241"/>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出産育児一時金</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
        <p:nvSpPr>
          <p:cNvPr id="2078" name="Text Box 35"/>
          <p:cNvSpPr txBox="1">
            <a:spLocks noChangeArrowheads="1"/>
          </p:cNvSpPr>
          <p:nvPr/>
        </p:nvSpPr>
        <p:spPr bwMode="auto">
          <a:xfrm>
            <a:off x="4093805" y="5477874"/>
            <a:ext cx="1363251" cy="255382"/>
          </a:xfrm>
          <a:prstGeom prst="rect">
            <a:avLst/>
          </a:prstGeom>
          <a:no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・配偶者が受給しない場合、子１人につき</a:t>
            </a:r>
            <a:r>
              <a:rPr lang="en-US" altLang="ja-JP" sz="600" dirty="0">
                <a:latin typeface="HGSｺﾞｼｯｸM" pitchFamily="50" charset="-128"/>
                <a:ea typeface="HGSｺﾞｼｯｸM" pitchFamily="50" charset="-128"/>
              </a:rPr>
              <a:t>50</a:t>
            </a:r>
            <a:r>
              <a:rPr lang="ja-JP" altLang="en-US" sz="600" dirty="0">
                <a:latin typeface="HGSｺﾞｼｯｸM" pitchFamily="50" charset="-128"/>
                <a:ea typeface="HGSｺﾞｼｯｸM" pitchFamily="50" charset="-128"/>
              </a:rPr>
              <a:t>万円が支給される制度</a:t>
            </a:r>
          </a:p>
        </p:txBody>
      </p:sp>
      <p:sp>
        <p:nvSpPr>
          <p:cNvPr id="2084" name="Line 47"/>
          <p:cNvSpPr>
            <a:spLocks noChangeShapeType="1"/>
          </p:cNvSpPr>
          <p:nvPr/>
        </p:nvSpPr>
        <p:spPr bwMode="auto">
          <a:xfrm>
            <a:off x="8409381" y="3729005"/>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86" name="Line 49"/>
          <p:cNvSpPr>
            <a:spLocks noChangeShapeType="1"/>
          </p:cNvSpPr>
          <p:nvPr/>
        </p:nvSpPr>
        <p:spPr bwMode="auto">
          <a:xfrm flipV="1">
            <a:off x="7941434" y="3925167"/>
            <a:ext cx="461277" cy="680"/>
          </a:xfrm>
          <a:prstGeom prst="line">
            <a:avLst/>
          </a:prstGeom>
          <a:noFill/>
          <a:ln w="9525">
            <a:solidFill>
              <a:schemeClr val="tx1"/>
            </a:solidFill>
            <a:prstDash val="dash"/>
            <a:round/>
            <a:headEnd type="stealth" w="med" len="med"/>
            <a:tailEnd type="triangle" w="med" len="med"/>
          </a:ln>
        </p:spPr>
        <p:txBody>
          <a:bodyPr lIns="67338" tIns="35016" rIns="67338" bIns="35016" anchor="ctr"/>
          <a:lstStyle/>
          <a:p>
            <a:endParaRPr lang="ja-JP" altLang="en-US"/>
          </a:p>
        </p:txBody>
      </p:sp>
      <p:sp>
        <p:nvSpPr>
          <p:cNvPr id="2087" name="Text Box 50"/>
          <p:cNvSpPr txBox="1">
            <a:spLocks noChangeArrowheads="1"/>
          </p:cNvSpPr>
          <p:nvPr/>
        </p:nvSpPr>
        <p:spPr bwMode="auto">
          <a:xfrm>
            <a:off x="5155591" y="3754618"/>
            <a:ext cx="2245681" cy="178438"/>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ja-JP" altLang="en-US" sz="700" dirty="0">
                <a:latin typeface="HGSｺﾞｼｯｸM" pitchFamily="50" charset="-128"/>
                <a:ea typeface="HGSｺﾞｼｯｸM" pitchFamily="50" charset="-128"/>
              </a:rPr>
              <a:t>子が</a:t>
            </a:r>
            <a:r>
              <a:rPr lang="en-US" altLang="ja-JP" sz="700" dirty="0">
                <a:latin typeface="HGSｺﾞｼｯｸM" pitchFamily="50" charset="-128"/>
                <a:ea typeface="HGSｺﾞｼｯｸM" pitchFamily="50" charset="-128"/>
              </a:rPr>
              <a:t>1</a:t>
            </a:r>
            <a:r>
              <a:rPr lang="ja-JP" altLang="en-US" sz="700" dirty="0">
                <a:latin typeface="HGSｺﾞｼｯｸM" pitchFamily="50" charset="-128"/>
                <a:ea typeface="HGSｺﾞｼｯｸM" pitchFamily="50" charset="-128"/>
              </a:rPr>
              <a:t>歳に達するまで分割して</a:t>
            </a:r>
            <a:r>
              <a:rPr lang="en-US" altLang="ja-JP" sz="700" dirty="0">
                <a:latin typeface="HGSｺﾞｼｯｸM" pitchFamily="50" charset="-128"/>
                <a:ea typeface="HGSｺﾞｼｯｸM" pitchFamily="50" charset="-128"/>
              </a:rPr>
              <a:t>2</a:t>
            </a:r>
            <a:r>
              <a:rPr lang="ja-JP" altLang="en-US" sz="700" dirty="0">
                <a:latin typeface="HGSｺﾞｼｯｸM" pitchFamily="50" charset="-128"/>
                <a:ea typeface="HGSｺﾞｼｯｸM" pitchFamily="50" charset="-128"/>
              </a:rPr>
              <a:t>回取得可能</a:t>
            </a:r>
          </a:p>
        </p:txBody>
      </p:sp>
      <p:sp>
        <p:nvSpPr>
          <p:cNvPr id="2088" name="Line 51"/>
          <p:cNvSpPr>
            <a:spLocks noChangeShapeType="1"/>
          </p:cNvSpPr>
          <p:nvPr/>
        </p:nvSpPr>
        <p:spPr bwMode="auto">
          <a:xfrm>
            <a:off x="7487234" y="3729004"/>
            <a:ext cx="0" cy="308429"/>
          </a:xfrm>
          <a:prstGeom prst="line">
            <a:avLst/>
          </a:prstGeom>
          <a:noFill/>
          <a:ln w="9525">
            <a:solidFill>
              <a:schemeClr val="tx1"/>
            </a:solidFill>
            <a:round/>
            <a:headEnd/>
            <a:tailEnd/>
          </a:ln>
        </p:spPr>
        <p:txBody>
          <a:bodyPr lIns="67338" tIns="35016" rIns="67338" bIns="35016" anchor="ctr"/>
          <a:lstStyle/>
          <a:p>
            <a:endParaRPr lang="ja-JP" altLang="en-US" dirty="0"/>
          </a:p>
        </p:txBody>
      </p:sp>
      <p:sp>
        <p:nvSpPr>
          <p:cNvPr id="2089" name="Oval 52"/>
          <p:cNvSpPr>
            <a:spLocks noChangeArrowheads="1"/>
          </p:cNvSpPr>
          <p:nvPr/>
        </p:nvSpPr>
        <p:spPr bwMode="auto">
          <a:xfrm>
            <a:off x="7332603" y="3527293"/>
            <a:ext cx="291043" cy="185227"/>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en-US" altLang="ja-JP" sz="700" dirty="0">
                <a:latin typeface="HGSｺﾞｼｯｸM" pitchFamily="50" charset="-128"/>
                <a:ea typeface="HGSｺﾞｼｯｸM" pitchFamily="50" charset="-128"/>
              </a:rPr>
              <a:t>1</a:t>
            </a:r>
            <a:r>
              <a:rPr lang="ja-JP" altLang="en-US" sz="700" dirty="0">
                <a:latin typeface="HGSｺﾞｼｯｸM" pitchFamily="50" charset="-128"/>
                <a:ea typeface="HGSｺﾞｼｯｸM" pitchFamily="50" charset="-128"/>
              </a:rPr>
              <a:t>歳</a:t>
            </a:r>
          </a:p>
        </p:txBody>
      </p:sp>
      <p:sp>
        <p:nvSpPr>
          <p:cNvPr id="2095" name="Text Box 62"/>
          <p:cNvSpPr txBox="1">
            <a:spLocks noChangeArrowheads="1"/>
          </p:cNvSpPr>
          <p:nvPr/>
        </p:nvSpPr>
        <p:spPr bwMode="auto">
          <a:xfrm>
            <a:off x="6286519" y="2510428"/>
            <a:ext cx="1537953" cy="393881"/>
          </a:xfrm>
          <a:prstGeom prst="rect">
            <a:avLst/>
          </a:prstGeom>
          <a:noFill/>
          <a:ln w="9525">
            <a:noFill/>
            <a:miter lim="800000"/>
            <a:headEnd/>
            <a:tailEnd/>
          </a:ln>
        </p:spPr>
        <p:txBody>
          <a:bodyPr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育児休業終了前、人事部より、復職時の就業条件等について確認連絡</a:t>
            </a:r>
          </a:p>
        </p:txBody>
      </p:sp>
      <p:sp>
        <p:nvSpPr>
          <p:cNvPr id="2096" name="Text Box 64"/>
          <p:cNvSpPr txBox="1">
            <a:spLocks noChangeArrowheads="1"/>
          </p:cNvSpPr>
          <p:nvPr/>
        </p:nvSpPr>
        <p:spPr bwMode="auto">
          <a:xfrm>
            <a:off x="6286519" y="3126151"/>
            <a:ext cx="1011005" cy="17843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就業条件の確認</a:t>
            </a:r>
          </a:p>
        </p:txBody>
      </p:sp>
      <p:sp>
        <p:nvSpPr>
          <p:cNvPr id="2097" name="Text Box 65"/>
          <p:cNvSpPr txBox="1">
            <a:spLocks noChangeArrowheads="1"/>
          </p:cNvSpPr>
          <p:nvPr/>
        </p:nvSpPr>
        <p:spPr bwMode="auto">
          <a:xfrm>
            <a:off x="7489922" y="3126151"/>
            <a:ext cx="782317" cy="286160"/>
          </a:xfrm>
          <a:prstGeom prst="rect">
            <a:avLst/>
          </a:prstGeom>
          <a:noFill/>
          <a:ln w="9525">
            <a:noFill/>
            <a:miter lim="800000"/>
            <a:headEnd/>
            <a:tailEnd/>
          </a:ln>
        </p:spPr>
        <p:txBody>
          <a:bodyPr wrap="square"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復職のための準備</a:t>
            </a:r>
          </a:p>
        </p:txBody>
      </p:sp>
      <p:sp>
        <p:nvSpPr>
          <p:cNvPr id="2098" name="Line 68"/>
          <p:cNvSpPr>
            <a:spLocks noChangeShapeType="1"/>
          </p:cNvSpPr>
          <p:nvPr/>
        </p:nvSpPr>
        <p:spPr bwMode="auto">
          <a:xfrm flipV="1">
            <a:off x="7281817" y="3224802"/>
            <a:ext cx="240190" cy="1134"/>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103" name="Line 96"/>
          <p:cNvSpPr>
            <a:spLocks noChangeShapeType="1"/>
          </p:cNvSpPr>
          <p:nvPr/>
        </p:nvSpPr>
        <p:spPr bwMode="auto">
          <a:xfrm flipV="1">
            <a:off x="1152525" y="6715125"/>
            <a:ext cx="8629650" cy="28574"/>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4" name="Line 97"/>
          <p:cNvSpPr>
            <a:spLocks noChangeShapeType="1"/>
          </p:cNvSpPr>
          <p:nvPr/>
        </p:nvSpPr>
        <p:spPr bwMode="auto">
          <a:xfrm>
            <a:off x="1162050" y="6509418"/>
            <a:ext cx="3893029" cy="10965"/>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5" name="Line 98"/>
          <p:cNvSpPr>
            <a:spLocks noChangeShapeType="1"/>
          </p:cNvSpPr>
          <p:nvPr/>
        </p:nvSpPr>
        <p:spPr bwMode="auto">
          <a:xfrm flipV="1">
            <a:off x="5098211" y="6518945"/>
            <a:ext cx="3131389" cy="10064"/>
          </a:xfrm>
          <a:prstGeom prst="line">
            <a:avLst/>
          </a:prstGeom>
          <a:noFill/>
          <a:ln w="19050">
            <a:solidFill>
              <a:schemeClr val="tx1"/>
            </a:solidFill>
            <a:prstDash val="dash"/>
            <a:round/>
            <a:headEnd type="triangle" w="med" len="med"/>
            <a:tailEnd type="triangle" w="med" len="med"/>
          </a:ln>
        </p:spPr>
        <p:txBody>
          <a:bodyPr lIns="67338" tIns="35016" rIns="67338" bIns="35016" anchor="ctr"/>
          <a:lstStyle/>
          <a:p>
            <a:endParaRPr lang="ja-JP" altLang="en-US"/>
          </a:p>
        </p:txBody>
      </p:sp>
      <p:sp>
        <p:nvSpPr>
          <p:cNvPr id="2106" name="Line 99"/>
          <p:cNvSpPr>
            <a:spLocks noChangeShapeType="1"/>
          </p:cNvSpPr>
          <p:nvPr/>
        </p:nvSpPr>
        <p:spPr bwMode="auto">
          <a:xfrm>
            <a:off x="8331082" y="6527307"/>
            <a:ext cx="1441568" cy="10687"/>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8" name="Text Box 110"/>
          <p:cNvSpPr txBox="1">
            <a:spLocks noChangeArrowheads="1"/>
          </p:cNvSpPr>
          <p:nvPr/>
        </p:nvSpPr>
        <p:spPr bwMode="auto">
          <a:xfrm>
            <a:off x="8305998" y="6088789"/>
            <a:ext cx="679450" cy="178438"/>
          </a:xfrm>
          <a:prstGeom prst="rect">
            <a:avLst/>
          </a:prstGeom>
          <a:noFill/>
          <a:ln w="9525">
            <a:noFill/>
            <a:miter lim="800000"/>
            <a:headEnd/>
            <a:tailEnd/>
          </a:ln>
        </p:spPr>
        <p:txBody>
          <a:bodyPr wrap="square" lIns="67338" tIns="35016" rIns="67338" bIns="35016">
            <a:spAutoFit/>
          </a:bodyPr>
          <a:lstStyle/>
          <a:p>
            <a:pPr marL="67703" indent="-67703" defTabSz="957341"/>
            <a:r>
              <a:rPr lang="ja-JP" altLang="en-US" sz="700" dirty="0">
                <a:latin typeface="HGSｺﾞｼｯｸM" pitchFamily="50" charset="-128"/>
                <a:ea typeface="HGSｺﾞｼｯｸM" pitchFamily="50" charset="-128"/>
              </a:rPr>
              <a:t>保育所等入所</a:t>
            </a:r>
          </a:p>
        </p:txBody>
      </p:sp>
      <p:sp>
        <p:nvSpPr>
          <p:cNvPr id="2109" name="Line 111"/>
          <p:cNvSpPr>
            <a:spLocks noChangeShapeType="1"/>
          </p:cNvSpPr>
          <p:nvPr/>
        </p:nvSpPr>
        <p:spPr bwMode="auto">
          <a:xfrm>
            <a:off x="8113166" y="6201870"/>
            <a:ext cx="193623" cy="0"/>
          </a:xfrm>
          <a:prstGeom prst="line">
            <a:avLst/>
          </a:prstGeom>
          <a:noFill/>
          <a:ln w="12700">
            <a:solidFill>
              <a:schemeClr val="tx1"/>
            </a:solidFill>
            <a:prstDash val="sysDot"/>
            <a:round/>
            <a:headEnd/>
            <a:tailEnd type="triangle" w="med" len="med"/>
          </a:ln>
        </p:spPr>
        <p:txBody>
          <a:bodyPr lIns="67338" tIns="35016" rIns="67338" bIns="35016" anchor="ctr"/>
          <a:lstStyle/>
          <a:p>
            <a:endParaRPr lang="ja-JP" altLang="en-US"/>
          </a:p>
        </p:txBody>
      </p:sp>
      <p:sp>
        <p:nvSpPr>
          <p:cNvPr id="2110" name="Text Box 112"/>
          <p:cNvSpPr txBox="1">
            <a:spLocks noChangeArrowheads="1"/>
          </p:cNvSpPr>
          <p:nvPr/>
        </p:nvSpPr>
        <p:spPr bwMode="auto">
          <a:xfrm>
            <a:off x="7113240" y="6088789"/>
            <a:ext cx="1139678" cy="178438"/>
          </a:xfrm>
          <a:prstGeom prst="rect">
            <a:avLst/>
          </a:prstGeom>
          <a:noFill/>
          <a:ln w="9525" cap="rnd">
            <a:noFill/>
            <a:prstDash val="sysDot"/>
            <a:miter lim="800000"/>
            <a:headEnd/>
            <a:tailEnd/>
          </a:ln>
        </p:spPr>
        <p:txBody>
          <a:bodyPr lIns="67338" tIns="35016" rIns="67338" bIns="35016">
            <a:spAutoFit/>
          </a:bodyPr>
          <a:lstStyle/>
          <a:p>
            <a:pPr marL="67703" indent="-67703" algn="ctr" defTabSz="957341">
              <a:spcBef>
                <a:spcPct val="5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保育所等申し込み</a:t>
            </a:r>
          </a:p>
        </p:txBody>
      </p:sp>
      <p:sp>
        <p:nvSpPr>
          <p:cNvPr id="2111" name="Text Box 82"/>
          <p:cNvSpPr txBox="1">
            <a:spLocks noChangeArrowheads="1"/>
          </p:cNvSpPr>
          <p:nvPr/>
        </p:nvSpPr>
        <p:spPr bwMode="auto">
          <a:xfrm>
            <a:off x="7255394" y="6207249"/>
            <a:ext cx="1970541" cy="255382"/>
          </a:xfrm>
          <a:prstGeom prst="rect">
            <a:avLst/>
          </a:prstGeom>
          <a:noFill/>
          <a:ln w="9525" cap="rnd">
            <a:noFill/>
            <a:prstDash val="sysDot"/>
            <a:miter lim="800000"/>
            <a:headEnd/>
            <a:tailEnd/>
          </a:ln>
        </p:spPr>
        <p:txBody>
          <a:bodyPr lIns="67338" tIns="35016" rIns="67338" bIns="35016">
            <a:spAutoFit/>
          </a:bodyPr>
          <a:lstStyle/>
          <a:p>
            <a:pPr marL="67703" indent="-67703" defTabSz="957341">
              <a:spcBef>
                <a:spcPct val="20000"/>
              </a:spcBef>
            </a:pPr>
            <a:r>
              <a:rPr lang="ja-JP" altLang="en-US" sz="600" dirty="0">
                <a:latin typeface="HGSｺﾞｼｯｸM" pitchFamily="50" charset="-128"/>
                <a:ea typeface="HGSｺﾞｼｯｸM" pitchFamily="50" charset="-128"/>
              </a:rPr>
              <a:t>・申し込み方法については、各市区町村へ問い合わせ、必要書類については人事部へ申請</a:t>
            </a:r>
          </a:p>
        </p:txBody>
      </p:sp>
      <p:sp>
        <p:nvSpPr>
          <p:cNvPr id="2112" name="Text Box 113"/>
          <p:cNvSpPr txBox="1">
            <a:spLocks noChangeArrowheads="1"/>
          </p:cNvSpPr>
          <p:nvPr/>
        </p:nvSpPr>
        <p:spPr bwMode="auto">
          <a:xfrm>
            <a:off x="3656856" y="6702651"/>
            <a:ext cx="2952328" cy="178438"/>
          </a:xfrm>
          <a:prstGeom prst="rect">
            <a:avLst/>
          </a:prstGeom>
          <a:noFill/>
          <a:ln w="9525">
            <a:noFill/>
            <a:miter lim="800000"/>
            <a:headEnd/>
            <a:tailEnd/>
          </a:ln>
        </p:spPr>
        <p:txBody>
          <a:bodyPr wrap="square" lIns="67338" tIns="35016" rIns="67338" bIns="35016">
            <a:spAutoFit/>
          </a:bodyPr>
          <a:lstStyle/>
          <a:p>
            <a:pPr marL="68891" indent="-68891" algn="ctr" defTabSz="957341"/>
            <a:r>
              <a:rPr lang="ja-JP" altLang="en-US" sz="700" b="1" dirty="0">
                <a:latin typeface="HGSｺﾞｼｯｸM" pitchFamily="50" charset="-128"/>
                <a:ea typeface="HGSｺﾞｼｯｸM" pitchFamily="50" charset="-128"/>
              </a:rPr>
              <a:t>・給料が</a:t>
            </a:r>
            <a:r>
              <a:rPr lang="en-US" altLang="ja-JP" sz="700" b="1" dirty="0">
                <a:latin typeface="HGSｺﾞｼｯｸM" pitchFamily="50" charset="-128"/>
                <a:ea typeface="HGSｺﾞｼｯｸM" pitchFamily="50" charset="-128"/>
              </a:rPr>
              <a:t>0</a:t>
            </a:r>
            <a:r>
              <a:rPr lang="ja-JP" altLang="en-US" sz="700" b="1" dirty="0">
                <a:latin typeface="HGSｺﾞｼｯｸM" pitchFamily="50" charset="-128"/>
                <a:ea typeface="HGSｺﾞｼｯｸM" pitchFamily="50" charset="-128"/>
              </a:rPr>
              <a:t>円の場合には、個人ならびに企業の保険料負担なし</a:t>
            </a:r>
          </a:p>
        </p:txBody>
      </p:sp>
      <p:sp>
        <p:nvSpPr>
          <p:cNvPr id="2114" name="Text Box 115"/>
          <p:cNvSpPr txBox="1">
            <a:spLocks noChangeArrowheads="1"/>
          </p:cNvSpPr>
          <p:nvPr/>
        </p:nvSpPr>
        <p:spPr bwMode="auto">
          <a:xfrm>
            <a:off x="1793831" y="6445470"/>
            <a:ext cx="1572282" cy="193827"/>
          </a:xfrm>
          <a:prstGeom prst="rect">
            <a:avLst/>
          </a:prstGeom>
          <a:solidFill>
            <a:schemeClr val="bg1"/>
          </a:solidFill>
          <a:ln w="9525">
            <a:noFill/>
            <a:miter lim="800000"/>
            <a:headEnd/>
            <a:tailEnd/>
          </a:ln>
        </p:spPr>
        <p:txBody>
          <a:bodyPr wrap="none" lIns="67338" tIns="35016" rIns="67338" bIns="35016">
            <a:spAutoFit/>
          </a:bodyPr>
          <a:lstStyle/>
          <a:p>
            <a:pPr algn="ctr" defTabSz="957341">
              <a:spcBef>
                <a:spcPct val="50000"/>
              </a:spcBef>
            </a:pPr>
            <a:r>
              <a:rPr lang="ja-JP" altLang="en-US" sz="800" dirty="0">
                <a:latin typeface="HGSｺﾞｼｯｸM" pitchFamily="50" charset="-128"/>
                <a:ea typeface="HGSｺﾞｼｯｸM" pitchFamily="50" charset="-128"/>
              </a:rPr>
              <a:t>要支払期間（特に免除等なし）</a:t>
            </a:r>
          </a:p>
        </p:txBody>
      </p:sp>
      <p:sp>
        <p:nvSpPr>
          <p:cNvPr id="4" name="Text Box 120"/>
          <p:cNvSpPr txBox="1">
            <a:spLocks noChangeArrowheads="1"/>
          </p:cNvSpPr>
          <p:nvPr/>
        </p:nvSpPr>
        <p:spPr bwMode="auto">
          <a:xfrm>
            <a:off x="1297370" y="1986020"/>
            <a:ext cx="1166357" cy="609325"/>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defRPr/>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配偶者の妊娠の報告　　　　　　　　（配偶者のサポートのために、残業対応など働き方を変更したい場合は上司に相談）</a:t>
            </a:r>
            <a:endParaRPr lang="en-US" altLang="ja-JP" sz="700" b="1" dirty="0">
              <a:latin typeface="HGSｺﾞｼｯｸM" pitchFamily="50" charset="-128"/>
              <a:ea typeface="HGSｺﾞｼｯｸM" pitchFamily="50" charset="-128"/>
            </a:endParaRPr>
          </a:p>
        </p:txBody>
      </p:sp>
      <p:sp>
        <p:nvSpPr>
          <p:cNvPr id="2119" name="Text Box 124"/>
          <p:cNvSpPr txBox="1">
            <a:spLocks noChangeArrowheads="1"/>
          </p:cNvSpPr>
          <p:nvPr/>
        </p:nvSpPr>
        <p:spPr bwMode="auto">
          <a:xfrm>
            <a:off x="3932519" y="1955430"/>
            <a:ext cx="1583112" cy="296932"/>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育児休業の申出</a:t>
            </a:r>
          </a:p>
          <a:p>
            <a:pPr marL="67703" indent="-67703" defTabSz="957341">
              <a:spcBef>
                <a:spcPct val="1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休業開始予定日の１か月前まで</a:t>
            </a:r>
          </a:p>
        </p:txBody>
      </p:sp>
      <p:sp>
        <p:nvSpPr>
          <p:cNvPr id="2120" name="Text Box 125"/>
          <p:cNvSpPr txBox="1">
            <a:spLocks noChangeArrowheads="1"/>
          </p:cNvSpPr>
          <p:nvPr/>
        </p:nvSpPr>
        <p:spPr bwMode="auto">
          <a:xfrm>
            <a:off x="3859447" y="2420888"/>
            <a:ext cx="1296144" cy="501603"/>
          </a:xfrm>
          <a:prstGeom prst="rect">
            <a:avLst/>
          </a:prstGeom>
          <a:noFill/>
          <a:ln w="9525">
            <a:noFill/>
            <a:miter lim="800000"/>
            <a:headEnd/>
            <a:tailEnd/>
          </a:ln>
        </p:spPr>
        <p:txBody>
          <a:bodyPr wrap="square"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産後パパ育休・育児休業の対象となるかを確認の上、従業員へ連絡（提出必要資料の連絡）</a:t>
            </a:r>
          </a:p>
        </p:txBody>
      </p:sp>
      <p:sp>
        <p:nvSpPr>
          <p:cNvPr id="2121" name="Text Box 126"/>
          <p:cNvSpPr txBox="1">
            <a:spLocks noChangeArrowheads="1"/>
          </p:cNvSpPr>
          <p:nvPr/>
        </p:nvSpPr>
        <p:spPr bwMode="auto">
          <a:xfrm>
            <a:off x="3871800" y="3081794"/>
            <a:ext cx="865176" cy="17843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資料の提出</a:t>
            </a:r>
          </a:p>
        </p:txBody>
      </p:sp>
      <p:sp>
        <p:nvSpPr>
          <p:cNvPr id="2123" name="Text Box 133"/>
          <p:cNvSpPr txBox="1">
            <a:spLocks noChangeArrowheads="1"/>
          </p:cNvSpPr>
          <p:nvPr/>
        </p:nvSpPr>
        <p:spPr bwMode="auto">
          <a:xfrm>
            <a:off x="3800872" y="3233506"/>
            <a:ext cx="834540" cy="286160"/>
          </a:xfrm>
          <a:prstGeom prst="rect">
            <a:avLst/>
          </a:prstGeom>
          <a:noFill/>
          <a:ln w="9525">
            <a:noFill/>
            <a:miter lim="800000"/>
            <a:headEnd/>
            <a:tailEnd/>
          </a:ln>
        </p:spPr>
        <p:txBody>
          <a:bodyPr lIns="67338" tIns="35016" rIns="67338" bIns="35016">
            <a:spAutoFit/>
          </a:bodyPr>
          <a:lstStyle/>
          <a:p>
            <a:pPr defTabSz="957341">
              <a:spcBef>
                <a:spcPct val="5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提出時期は企業の定めによる</a:t>
            </a:r>
          </a:p>
        </p:txBody>
      </p:sp>
      <p:sp>
        <p:nvSpPr>
          <p:cNvPr id="2124" name="Freeform 134"/>
          <p:cNvSpPr>
            <a:spLocks/>
          </p:cNvSpPr>
          <p:nvPr/>
        </p:nvSpPr>
        <p:spPr bwMode="auto">
          <a:xfrm>
            <a:off x="4587634" y="3144791"/>
            <a:ext cx="361578" cy="864844"/>
          </a:xfrm>
          <a:custGeom>
            <a:avLst/>
            <a:gdLst>
              <a:gd name="T0" fmla="*/ 0 w 182"/>
              <a:gd name="T1" fmla="*/ 0 h 1225"/>
              <a:gd name="T2" fmla="*/ 472092 w 182"/>
              <a:gd name="T3" fmla="*/ 0 h 1225"/>
              <a:gd name="T4" fmla="*/ 472092 w 182"/>
              <a:gd name="T5" fmla="*/ 1144588 h 1225"/>
              <a:gd name="T6" fmla="*/ 0 60000 65536"/>
              <a:gd name="T7" fmla="*/ 0 60000 65536"/>
              <a:gd name="T8" fmla="*/ 0 60000 65536"/>
              <a:gd name="T9" fmla="*/ 0 w 182"/>
              <a:gd name="T10" fmla="*/ 0 h 1225"/>
              <a:gd name="T11" fmla="*/ 182 w 182"/>
              <a:gd name="T12" fmla="*/ 1225 h 1225"/>
            </a:gdLst>
            <a:ahLst/>
            <a:cxnLst>
              <a:cxn ang="T6">
                <a:pos x="T0" y="T1"/>
              </a:cxn>
              <a:cxn ang="T7">
                <a:pos x="T2" y="T3"/>
              </a:cxn>
              <a:cxn ang="T8">
                <a:pos x="T4" y="T5"/>
              </a:cxn>
            </a:cxnLst>
            <a:rect l="T9" t="T10" r="T11" b="T12"/>
            <a:pathLst>
              <a:path w="182" h="1225">
                <a:moveTo>
                  <a:pt x="0" y="0"/>
                </a:moveTo>
                <a:lnTo>
                  <a:pt x="182" y="0"/>
                </a:lnTo>
                <a:lnTo>
                  <a:pt x="182" y="1225"/>
                </a:lnTo>
              </a:path>
            </a:pathLst>
          </a:custGeom>
          <a:noFill/>
          <a:ln w="25400" cap="flat" cmpd="sng">
            <a:solidFill>
              <a:srgbClr val="FB8265"/>
            </a:solidFill>
            <a:prstDash val="solid"/>
            <a:round/>
            <a:headEnd/>
            <a:tailEnd type="triangle" w="med" len="med"/>
          </a:ln>
        </p:spPr>
        <p:txBody>
          <a:bodyPr lIns="67338" tIns="35016" rIns="67338" bIns="35016" anchor="ctr"/>
          <a:lstStyle/>
          <a:p>
            <a:endParaRPr lang="ja-JP" altLang="en-US"/>
          </a:p>
        </p:txBody>
      </p:sp>
      <p:sp>
        <p:nvSpPr>
          <p:cNvPr id="2125" name="Oval 132"/>
          <p:cNvSpPr>
            <a:spLocks noChangeArrowheads="1"/>
          </p:cNvSpPr>
          <p:nvPr/>
        </p:nvSpPr>
        <p:spPr bwMode="auto">
          <a:xfrm>
            <a:off x="4815676" y="2821059"/>
            <a:ext cx="283810" cy="559263"/>
          </a:xfrm>
          <a:prstGeom prst="ellipse">
            <a:avLst/>
          </a:prstGeom>
          <a:solidFill>
            <a:srgbClr val="FB8265"/>
          </a:solidFill>
          <a:ln w="9525">
            <a:noFill/>
            <a:round/>
            <a:headEnd/>
            <a:tailEnd/>
          </a:ln>
        </p:spPr>
        <p:txBody>
          <a:bodyPr vert="eaVert" wrap="none" lIns="67338" tIns="35016" rIns="67338" bIns="35016" anchor="ctr"/>
          <a:lstStyle/>
          <a:p>
            <a:pPr algn="ctr" defTabSz="957341"/>
            <a:r>
              <a:rPr lang="ja-JP" altLang="en-US" sz="700" dirty="0">
                <a:latin typeface="HGSｺﾞｼｯｸM" pitchFamily="50" charset="-128"/>
                <a:ea typeface="HGSｺﾞｼｯｸM" pitchFamily="50" charset="-128"/>
              </a:rPr>
              <a:t>育児休業へ</a:t>
            </a:r>
          </a:p>
        </p:txBody>
      </p:sp>
      <p:sp>
        <p:nvSpPr>
          <p:cNvPr id="2132" name="Text Box 146"/>
          <p:cNvSpPr txBox="1">
            <a:spLocks noChangeArrowheads="1"/>
          </p:cNvSpPr>
          <p:nvPr/>
        </p:nvSpPr>
        <p:spPr bwMode="auto">
          <a:xfrm>
            <a:off x="4088904" y="5137714"/>
            <a:ext cx="828488"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健康保険組合等</a:t>
            </a:r>
            <a:r>
              <a:rPr lang="en-US" altLang="ja-JP" sz="600" dirty="0">
                <a:latin typeface="HGSｺﾞｼｯｸM" pitchFamily="50" charset="-128"/>
                <a:ea typeface="HGSｺﾞｼｯｸM" pitchFamily="50" charset="-128"/>
              </a:rPr>
              <a:t>】</a:t>
            </a:r>
          </a:p>
        </p:txBody>
      </p:sp>
      <p:sp>
        <p:nvSpPr>
          <p:cNvPr id="2135" name="Text Box 149"/>
          <p:cNvSpPr txBox="1">
            <a:spLocks noChangeArrowheads="1"/>
          </p:cNvSpPr>
          <p:nvPr/>
        </p:nvSpPr>
        <p:spPr bwMode="auto">
          <a:xfrm>
            <a:off x="2049384" y="5065534"/>
            <a:ext cx="1175424" cy="347715"/>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出産予定の病院へ分娩予約（予約が困難な地域もあるので注意）</a:t>
            </a:r>
            <a:endParaRPr lang="en-US" altLang="ja-JP" sz="600" dirty="0">
              <a:latin typeface="HGSｺﾞｼｯｸM" pitchFamily="50" charset="-128"/>
              <a:ea typeface="HGSｺﾞｼｯｸM" pitchFamily="50" charset="-128"/>
            </a:endParaRPr>
          </a:p>
        </p:txBody>
      </p:sp>
      <p:sp>
        <p:nvSpPr>
          <p:cNvPr id="2154" name="Rectangle 182"/>
          <p:cNvSpPr>
            <a:spLocks noChangeArrowheads="1"/>
          </p:cNvSpPr>
          <p:nvPr/>
        </p:nvSpPr>
        <p:spPr bwMode="auto">
          <a:xfrm>
            <a:off x="1362864" y="2766964"/>
            <a:ext cx="1220490" cy="663186"/>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700" b="1" dirty="0">
                <a:ea typeface="HGSｺﾞｼｯｸM" pitchFamily="50" charset="-128"/>
              </a:rPr>
              <a:t>◎</a:t>
            </a:r>
            <a:r>
              <a:rPr lang="ja-JP" altLang="en-US" sz="700" b="1" dirty="0">
                <a:ea typeface="HGSｺﾞｼｯｸM" pitchFamily="50" charset="-128"/>
              </a:rPr>
              <a:t>必要な措置を講じる</a:t>
            </a:r>
            <a:endParaRPr lang="en-US" altLang="ja-JP" sz="700" b="1" dirty="0">
              <a:ea typeface="HGSｺﾞｼｯｸM" pitchFamily="50" charset="-128"/>
            </a:endParaRPr>
          </a:p>
          <a:p>
            <a:pPr defTabSz="957341">
              <a:spcBef>
                <a:spcPct val="50000"/>
              </a:spcBef>
            </a:pPr>
            <a:r>
              <a:rPr lang="ja-JP" altLang="en-US" sz="700" b="1" dirty="0">
                <a:ea typeface="HGSｺﾞｼｯｸM" pitchFamily="50" charset="-128"/>
              </a:rPr>
              <a:t>◎個別の周知</a:t>
            </a:r>
            <a:endParaRPr lang="en-US" altLang="ja-JP" sz="700" b="1" dirty="0">
              <a:ea typeface="HGSｺﾞｼｯｸM" pitchFamily="50" charset="-128"/>
            </a:endParaRPr>
          </a:p>
          <a:p>
            <a:pPr defTabSz="957341">
              <a:spcBef>
                <a:spcPct val="50000"/>
              </a:spcBef>
            </a:pPr>
            <a:r>
              <a:rPr lang="ja-JP" altLang="en-US" sz="700" b="1" dirty="0">
                <a:ea typeface="HGSｺﾞｼｯｸM" pitchFamily="50" charset="-128"/>
              </a:rPr>
              <a:t>◎意向確認</a:t>
            </a:r>
            <a:endParaRPr lang="en-US" altLang="ja-JP" sz="700" b="1" dirty="0">
              <a:ea typeface="HGSｺﾞｼｯｸM" pitchFamily="50" charset="-128"/>
            </a:endParaRPr>
          </a:p>
          <a:p>
            <a:pPr defTabSz="957341">
              <a:spcBef>
                <a:spcPct val="50000"/>
              </a:spcBef>
            </a:pPr>
            <a:r>
              <a:rPr lang="ja-JP" altLang="en-US" sz="700" b="1" dirty="0">
                <a:ea typeface="HGSｺﾞｼｯｸM" pitchFamily="50" charset="-128"/>
              </a:rPr>
              <a:t>◎個別の意向聴取と配慮</a:t>
            </a:r>
          </a:p>
        </p:txBody>
      </p:sp>
      <p:sp>
        <p:nvSpPr>
          <p:cNvPr id="2155" name="Line 183"/>
          <p:cNvSpPr>
            <a:spLocks noChangeShapeType="1"/>
          </p:cNvSpPr>
          <p:nvPr/>
        </p:nvSpPr>
        <p:spPr bwMode="auto">
          <a:xfrm>
            <a:off x="1823821" y="2568613"/>
            <a:ext cx="0" cy="23009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160" name="Text Box 120"/>
          <p:cNvSpPr txBox="1">
            <a:spLocks noChangeArrowheads="1"/>
          </p:cNvSpPr>
          <p:nvPr/>
        </p:nvSpPr>
        <p:spPr bwMode="auto">
          <a:xfrm>
            <a:off x="1031250" y="4274257"/>
            <a:ext cx="1125720" cy="501603"/>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ja-JP" altLang="en-US" sz="700" dirty="0">
                <a:latin typeface="HGSｺﾞｼｯｸM" pitchFamily="50" charset="-128"/>
                <a:ea typeface="HGSｺﾞｼｯｸM" pitchFamily="50" charset="-128"/>
              </a:rPr>
              <a:t>●（自治体によって内容が異なる）不妊や不育症の相談や助成金支給　</a:t>
            </a: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非被保険者でも可</a:t>
            </a:r>
          </a:p>
        </p:txBody>
      </p:sp>
      <p:sp>
        <p:nvSpPr>
          <p:cNvPr id="2165" name="Text Box 170"/>
          <p:cNvSpPr txBox="1">
            <a:spLocks noChangeArrowheads="1"/>
          </p:cNvSpPr>
          <p:nvPr/>
        </p:nvSpPr>
        <p:spPr bwMode="auto">
          <a:xfrm>
            <a:off x="133718" y="1971873"/>
            <a:ext cx="791153" cy="232299"/>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1050" b="1" dirty="0">
                <a:solidFill>
                  <a:srgbClr val="000000"/>
                </a:solidFill>
              </a:rPr>
              <a:t>【</a:t>
            </a:r>
            <a:r>
              <a:rPr lang="ja-JP" altLang="en-US" sz="1050" b="1" dirty="0">
                <a:solidFill>
                  <a:srgbClr val="000000"/>
                </a:solidFill>
              </a:rPr>
              <a:t>手続き等</a:t>
            </a:r>
            <a:r>
              <a:rPr lang="en-US" altLang="ja-JP" sz="1050" b="1" dirty="0">
                <a:solidFill>
                  <a:srgbClr val="000000"/>
                </a:solidFill>
              </a:rPr>
              <a:t>】</a:t>
            </a:r>
          </a:p>
        </p:txBody>
      </p:sp>
      <p:sp>
        <p:nvSpPr>
          <p:cNvPr id="131" name="Rectangle 5"/>
          <p:cNvSpPr>
            <a:spLocks noChangeArrowheads="1"/>
          </p:cNvSpPr>
          <p:nvPr/>
        </p:nvSpPr>
        <p:spPr bwMode="auto">
          <a:xfrm>
            <a:off x="371655" y="590625"/>
            <a:ext cx="667033" cy="712948"/>
          </a:xfrm>
          <a:prstGeom prst="rect">
            <a:avLst/>
          </a:prstGeom>
          <a:solidFill>
            <a:srgbClr val="FEDACA"/>
          </a:solidFill>
          <a:ln w="9525">
            <a:solidFill>
              <a:srgbClr val="808080"/>
            </a:solidFill>
            <a:miter lim="800000"/>
            <a:headEnd/>
            <a:tailEnd/>
          </a:ln>
        </p:spPr>
        <p:txBody>
          <a:bodyPr lIns="40403" tIns="35016" rIns="40403" bIns="35016" anchor="ctr"/>
          <a:lstStyle/>
          <a:p>
            <a:pPr algn="ctr" defTabSz="957341">
              <a:defRPr/>
            </a:pPr>
            <a:r>
              <a:rPr lang="ja-JP" altLang="en-US" sz="800" dirty="0">
                <a:solidFill>
                  <a:srgbClr val="000000"/>
                </a:solidFill>
                <a:latin typeface="HGSｺﾞｼｯｸM" pitchFamily="50" charset="-128"/>
                <a:ea typeface="HGSｺﾞｼｯｸM" pitchFamily="50" charset="-128"/>
              </a:rPr>
              <a:t>制度対象者</a:t>
            </a:r>
            <a:endParaRPr lang="en-US" altLang="ja-JP" sz="800" dirty="0">
              <a:solidFill>
                <a:srgbClr val="000000"/>
              </a:solidFill>
              <a:latin typeface="HGSｺﾞｼｯｸM" pitchFamily="50" charset="-128"/>
              <a:ea typeface="HGSｺﾞｼｯｸM" pitchFamily="50" charset="-128"/>
            </a:endParaRPr>
          </a:p>
          <a:p>
            <a:pPr algn="ctr" defTabSz="957341">
              <a:defRPr/>
            </a:pPr>
            <a:r>
              <a:rPr lang="ja-JP" altLang="en-US" sz="900" dirty="0">
                <a:solidFill>
                  <a:srgbClr val="000000"/>
                </a:solidFill>
                <a:latin typeface="HGSｺﾞｼｯｸM" pitchFamily="50" charset="-128"/>
                <a:ea typeface="HGSｺﾞｼｯｸM" pitchFamily="50" charset="-128"/>
              </a:rPr>
              <a:t>↔</a:t>
            </a:r>
            <a:r>
              <a:rPr lang="ja-JP" altLang="en-US" sz="800" dirty="0">
                <a:solidFill>
                  <a:srgbClr val="000000"/>
                </a:solidFill>
                <a:latin typeface="HGSｺﾞｼｯｸM" pitchFamily="50" charset="-128"/>
                <a:ea typeface="HGSｺﾞｼｯｸM" pitchFamily="50" charset="-128"/>
              </a:rPr>
              <a:t>上司</a:t>
            </a:r>
          </a:p>
        </p:txBody>
      </p:sp>
      <p:sp>
        <p:nvSpPr>
          <p:cNvPr id="134" name="Rectangle 5"/>
          <p:cNvSpPr>
            <a:spLocks noChangeArrowheads="1"/>
          </p:cNvSpPr>
          <p:nvPr/>
        </p:nvSpPr>
        <p:spPr bwMode="auto">
          <a:xfrm>
            <a:off x="22331" y="590624"/>
            <a:ext cx="308606" cy="715345"/>
          </a:xfrm>
          <a:prstGeom prst="rect">
            <a:avLst/>
          </a:prstGeom>
          <a:solidFill>
            <a:srgbClr val="F24A38"/>
          </a:solidFill>
          <a:ln w="9525">
            <a:noFill/>
            <a:miter lim="800000"/>
            <a:headEnd/>
            <a:tailEnd/>
          </a:ln>
        </p:spPr>
        <p:txBody>
          <a:bodyPr vert="eaVert" lIns="40403" tIns="35016" rIns="40403" bIns="35016" anchor="ctr"/>
          <a:lstStyle/>
          <a:p>
            <a:pPr algn="ctr" defTabSz="957341">
              <a:defRPr/>
            </a:pPr>
            <a:r>
              <a:rPr lang="ja-JP" altLang="en-US" sz="800" dirty="0">
                <a:solidFill>
                  <a:srgbClr val="FFFFFF"/>
                </a:solidFill>
                <a:latin typeface="HGSｺﾞｼｯｸM" pitchFamily="50" charset="-128"/>
                <a:ea typeface="HGSｺﾞｼｯｸM" pitchFamily="50" charset="-128"/>
              </a:rPr>
              <a:t>面談等</a:t>
            </a:r>
          </a:p>
        </p:txBody>
      </p:sp>
      <p:sp>
        <p:nvSpPr>
          <p:cNvPr id="2145" name="Freeform 171"/>
          <p:cNvSpPr>
            <a:spLocks/>
          </p:cNvSpPr>
          <p:nvPr/>
        </p:nvSpPr>
        <p:spPr bwMode="auto">
          <a:xfrm flipV="1">
            <a:off x="8416052" y="1450526"/>
            <a:ext cx="208612" cy="2379420"/>
          </a:xfrm>
          <a:custGeom>
            <a:avLst/>
            <a:gdLst>
              <a:gd name="T0" fmla="*/ 0 w 182"/>
              <a:gd name="T1" fmla="*/ 0 h 1225"/>
              <a:gd name="T2" fmla="*/ 603839 w 182"/>
              <a:gd name="T3" fmla="*/ 0 h 1225"/>
              <a:gd name="T4" fmla="*/ 603839 w 182"/>
              <a:gd name="T5" fmla="*/ 4529137 h 1225"/>
              <a:gd name="T6" fmla="*/ 0 60000 65536"/>
              <a:gd name="T7" fmla="*/ 0 60000 65536"/>
              <a:gd name="T8" fmla="*/ 0 60000 65536"/>
              <a:gd name="T9" fmla="*/ 0 w 182"/>
              <a:gd name="T10" fmla="*/ 0 h 1225"/>
              <a:gd name="T11" fmla="*/ 182 w 182"/>
              <a:gd name="T12" fmla="*/ 1225 h 1225"/>
            </a:gdLst>
            <a:ahLst/>
            <a:cxnLst>
              <a:cxn ang="T6">
                <a:pos x="T0" y="T1"/>
              </a:cxn>
              <a:cxn ang="T7">
                <a:pos x="T2" y="T3"/>
              </a:cxn>
              <a:cxn ang="T8">
                <a:pos x="T4" y="T5"/>
              </a:cxn>
            </a:cxnLst>
            <a:rect l="T9" t="T10" r="T11" b="T12"/>
            <a:pathLst>
              <a:path w="182" h="1225">
                <a:moveTo>
                  <a:pt x="0" y="0"/>
                </a:moveTo>
                <a:lnTo>
                  <a:pt x="182" y="0"/>
                </a:lnTo>
                <a:lnTo>
                  <a:pt x="182" y="1225"/>
                </a:lnTo>
              </a:path>
            </a:pathLst>
          </a:custGeom>
          <a:noFill/>
          <a:ln w="25400" cap="flat" cmpd="sng">
            <a:solidFill>
              <a:srgbClr val="E60000"/>
            </a:solidFill>
            <a:prstDash val="sysDot"/>
            <a:round/>
            <a:headEnd/>
            <a:tailEnd type="triangle" w="med" len="med"/>
          </a:ln>
        </p:spPr>
        <p:txBody>
          <a:bodyPr lIns="67338" tIns="35016" rIns="67338" bIns="35016" anchor="ctr"/>
          <a:lstStyle/>
          <a:p>
            <a:endParaRPr lang="ja-JP" altLang="en-US"/>
          </a:p>
        </p:txBody>
      </p:sp>
      <p:sp>
        <p:nvSpPr>
          <p:cNvPr id="2146" name="Oval 66"/>
          <p:cNvSpPr>
            <a:spLocks noChangeArrowheads="1"/>
          </p:cNvSpPr>
          <p:nvPr/>
        </p:nvSpPr>
        <p:spPr bwMode="auto">
          <a:xfrm>
            <a:off x="8481146" y="2156084"/>
            <a:ext cx="287984" cy="1170567"/>
          </a:xfrm>
          <a:prstGeom prst="ellipse">
            <a:avLst/>
          </a:prstGeom>
          <a:solidFill>
            <a:srgbClr val="C71F0D"/>
          </a:solidFill>
          <a:ln w="9525">
            <a:noFill/>
            <a:round/>
            <a:headEnd/>
            <a:tailEnd/>
          </a:ln>
        </p:spPr>
        <p:txBody>
          <a:bodyPr vert="eaVert" wrap="none" lIns="67338" tIns="35016" rIns="67338" bIns="35016" anchor="ctr"/>
          <a:lstStyle/>
          <a:p>
            <a:pPr algn="ctr" defTabSz="957341"/>
            <a:r>
              <a:rPr lang="ja-JP" altLang="en-US" sz="700" dirty="0">
                <a:solidFill>
                  <a:schemeClr val="bg1"/>
                </a:solidFill>
                <a:latin typeface="HGSｺﾞｼｯｸM" pitchFamily="50" charset="-128"/>
                <a:ea typeface="HGSｺﾞｼｯｸM" pitchFamily="50" charset="-128"/>
              </a:rPr>
              <a:t>復職へ</a:t>
            </a:r>
          </a:p>
        </p:txBody>
      </p:sp>
      <p:sp>
        <p:nvSpPr>
          <p:cNvPr id="137" name="Text Box 124"/>
          <p:cNvSpPr txBox="1">
            <a:spLocks noChangeArrowheads="1"/>
          </p:cNvSpPr>
          <p:nvPr/>
        </p:nvSpPr>
        <p:spPr bwMode="auto">
          <a:xfrm>
            <a:off x="8596697" y="1977890"/>
            <a:ext cx="1367308" cy="609325"/>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復職後の制度利用の申出</a:t>
            </a:r>
            <a:endParaRPr lang="en-US" altLang="ja-JP" sz="700" b="1" dirty="0">
              <a:latin typeface="HGSｺﾞｼｯｸM" pitchFamily="50" charset="-128"/>
              <a:ea typeface="HGSｺﾞｼｯｸM" pitchFamily="50" charset="-128"/>
            </a:endParaRPr>
          </a:p>
          <a:p>
            <a:pPr marL="67703" indent="-67703" defTabSz="957341"/>
            <a:r>
              <a:rPr lang="en-US" altLang="ja-JP" sz="700" b="1" dirty="0">
                <a:latin typeface="HGSｺﾞｼｯｸM" pitchFamily="50" charset="-128"/>
                <a:ea typeface="HGSｺﾞｼｯｸM" pitchFamily="50" charset="-128"/>
              </a:rPr>
              <a:t>	</a:t>
            </a:r>
            <a:r>
              <a:rPr lang="ja-JP" altLang="en-US" sz="700" dirty="0">
                <a:latin typeface="HGSｺﾞｼｯｸM" pitchFamily="50" charset="-128"/>
                <a:ea typeface="HGSｺﾞｼｯｸM" pitchFamily="50" charset="-128"/>
              </a:rPr>
              <a:t>・短時間勤務</a:t>
            </a:r>
            <a:endParaRPr lang="en-US" altLang="ja-JP" sz="700" dirty="0">
              <a:latin typeface="HGSｺﾞｼｯｸM" pitchFamily="50" charset="-128"/>
              <a:ea typeface="HGSｺﾞｼｯｸM" pitchFamily="50" charset="-128"/>
            </a:endParaRPr>
          </a:p>
          <a:p>
            <a:pPr marL="67703" indent="-67703" defTabSz="957341"/>
            <a:r>
              <a:rPr lang="ja-JP" altLang="en-US" sz="700" dirty="0">
                <a:latin typeface="HGSｺﾞｼｯｸM" pitchFamily="50" charset="-128"/>
                <a:ea typeface="HGSｺﾞｼｯｸM" pitchFamily="50" charset="-128"/>
              </a:rPr>
              <a:t>　・所定外労働の免除</a:t>
            </a:r>
            <a:endParaRPr lang="en-US" altLang="ja-JP" sz="700" dirty="0">
              <a:latin typeface="HGSｺﾞｼｯｸM" pitchFamily="50" charset="-128"/>
              <a:ea typeface="HGSｺﾞｼｯｸM" pitchFamily="50" charset="-128"/>
            </a:endParaRPr>
          </a:p>
          <a:p>
            <a:pPr marL="67703" indent="-67703" defTabSz="957341"/>
            <a:r>
              <a:rPr lang="ja-JP" altLang="en-US" sz="700" dirty="0">
                <a:latin typeface="HGSｺﾞｼｯｸM" pitchFamily="50" charset="-128"/>
                <a:ea typeface="HGSｺﾞｼｯｸM" pitchFamily="50" charset="-128"/>
              </a:rPr>
              <a:t>　　（時間外／深夜／休日）</a:t>
            </a:r>
            <a:endParaRPr lang="en-US" altLang="ja-JP" sz="700" dirty="0">
              <a:latin typeface="HGSｺﾞｼｯｸM" pitchFamily="50" charset="-128"/>
              <a:ea typeface="HGSｺﾞｼｯｸM" pitchFamily="50" charset="-128"/>
            </a:endParaRPr>
          </a:p>
          <a:p>
            <a:pPr marL="67703" indent="-67703" defTabSz="957341"/>
            <a:r>
              <a:rPr lang="ja-JP" altLang="en-US" sz="700" dirty="0">
                <a:latin typeface="HGSｺﾞｼｯｸM" pitchFamily="50" charset="-128"/>
                <a:ea typeface="HGSｺﾞｼｯｸM" pitchFamily="50" charset="-128"/>
              </a:rPr>
              <a:t>　</a:t>
            </a:r>
          </a:p>
        </p:txBody>
      </p:sp>
      <p:sp>
        <p:nvSpPr>
          <p:cNvPr id="125" name="正方形/長方形 124"/>
          <p:cNvSpPr/>
          <p:nvPr/>
        </p:nvSpPr>
        <p:spPr bwMode="auto">
          <a:xfrm>
            <a:off x="1569909" y="683762"/>
            <a:ext cx="1491124" cy="16346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育休取得の申出時</a:t>
            </a:r>
            <a:endParaRPr lang="ja-JP" altLang="en-US" sz="800" dirty="0">
              <a:solidFill>
                <a:srgbClr val="FF0000"/>
              </a:solidFill>
              <a:latin typeface="Arial" charset="0"/>
              <a:ea typeface="ＭＳ Ｐゴシック" pitchFamily="50" charset="-128"/>
            </a:endParaRPr>
          </a:p>
        </p:txBody>
      </p:sp>
      <p:sp>
        <p:nvSpPr>
          <p:cNvPr id="126" name="正方形/長方形 125"/>
          <p:cNvSpPr/>
          <p:nvPr/>
        </p:nvSpPr>
        <p:spPr bwMode="auto">
          <a:xfrm>
            <a:off x="1562192" y="838310"/>
            <a:ext cx="1451843" cy="385273"/>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育休取得を希望することを上司に伝えましょう。その際に配偶者サポートのための働き方変更や休業までの業務引継ぎについて話し合いましょう</a:t>
            </a:r>
            <a:endParaRPr lang="ja-JP" altLang="en-US" sz="600" dirty="0">
              <a:latin typeface="Arial" charset="0"/>
              <a:ea typeface="ＭＳ Ｐゴシック" pitchFamily="50" charset="-128"/>
            </a:endParaRPr>
          </a:p>
        </p:txBody>
      </p:sp>
      <p:sp>
        <p:nvSpPr>
          <p:cNvPr id="127" name="正方形/長方形 126"/>
          <p:cNvSpPr/>
          <p:nvPr/>
        </p:nvSpPr>
        <p:spPr bwMode="auto">
          <a:xfrm>
            <a:off x="7245935" y="991515"/>
            <a:ext cx="1448732" cy="120888"/>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復職１～２か月前</a:t>
            </a:r>
            <a:endParaRPr lang="ja-JP" altLang="en-US" sz="800" dirty="0">
              <a:solidFill>
                <a:srgbClr val="FF0000"/>
              </a:solidFill>
              <a:latin typeface="Arial" charset="0"/>
              <a:ea typeface="ＭＳ Ｐゴシック" pitchFamily="50" charset="-128"/>
            </a:endParaRPr>
          </a:p>
        </p:txBody>
      </p:sp>
      <p:sp>
        <p:nvSpPr>
          <p:cNvPr id="128" name="正方形/長方形 127"/>
          <p:cNvSpPr/>
          <p:nvPr/>
        </p:nvSpPr>
        <p:spPr bwMode="auto">
          <a:xfrm>
            <a:off x="7279316" y="1075481"/>
            <a:ext cx="1417120"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latin typeface="Arial" charset="0"/>
                <a:ea typeface="ＭＳ Ｐゴシック" pitchFamily="50" charset="-128"/>
              </a:rPr>
              <a:t>復職に向けて、就労条件や担当</a:t>
            </a:r>
            <a:endParaRPr lang="en-US" altLang="ja-JP" sz="600" dirty="0">
              <a:latin typeface="Arial" charset="0"/>
              <a:ea typeface="ＭＳ Ｐゴシック" pitchFamily="50" charset="-128"/>
            </a:endParaRPr>
          </a:p>
          <a:p>
            <a:pPr defTabSz="957341" fontAlgn="base">
              <a:spcBef>
                <a:spcPct val="0"/>
              </a:spcBef>
              <a:spcAft>
                <a:spcPct val="0"/>
              </a:spcAft>
            </a:pPr>
            <a:r>
              <a:rPr lang="ja-JP" altLang="en-US" sz="600" dirty="0">
                <a:latin typeface="Arial" charset="0"/>
                <a:ea typeface="ＭＳ Ｐゴシック" pitchFamily="50" charset="-128"/>
              </a:rPr>
              <a:t>業務について</a:t>
            </a:r>
            <a:r>
              <a:rPr lang="ja-JP" altLang="en-US" sz="600" dirty="0"/>
              <a:t>話し合いましょう</a:t>
            </a:r>
            <a:endParaRPr lang="ja-JP" altLang="en-US" sz="600" dirty="0">
              <a:latin typeface="Arial" charset="0"/>
              <a:ea typeface="ＭＳ Ｐゴシック" pitchFamily="50" charset="-128"/>
            </a:endParaRPr>
          </a:p>
        </p:txBody>
      </p:sp>
      <p:sp>
        <p:nvSpPr>
          <p:cNvPr id="129" name="正方形/長方形 128"/>
          <p:cNvSpPr/>
          <p:nvPr/>
        </p:nvSpPr>
        <p:spPr bwMode="auto">
          <a:xfrm>
            <a:off x="8543696" y="770544"/>
            <a:ext cx="1331169" cy="1293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復職２か月後</a:t>
            </a:r>
            <a:endParaRPr lang="ja-JP" altLang="en-US" sz="800" dirty="0">
              <a:solidFill>
                <a:srgbClr val="FF0000"/>
              </a:solidFill>
              <a:latin typeface="Arial" charset="0"/>
              <a:ea typeface="ＭＳ Ｐゴシック" pitchFamily="50" charset="-128"/>
            </a:endParaRPr>
          </a:p>
        </p:txBody>
      </p:sp>
      <p:sp>
        <p:nvSpPr>
          <p:cNvPr id="130" name="正方形/長方形 129"/>
          <p:cNvSpPr/>
          <p:nvPr/>
        </p:nvSpPr>
        <p:spPr bwMode="auto">
          <a:xfrm>
            <a:off x="8555034" y="885231"/>
            <a:ext cx="1280592"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latin typeface="Arial" charset="0"/>
                <a:ea typeface="ＭＳ Ｐゴシック" pitchFamily="50" charset="-128"/>
              </a:rPr>
              <a:t>復職後、今後の育児参加予定に</a:t>
            </a:r>
            <a:endParaRPr lang="en-US" altLang="ja-JP" sz="600" dirty="0">
              <a:latin typeface="Arial" charset="0"/>
              <a:ea typeface="ＭＳ Ｐゴシック" pitchFamily="50" charset="-128"/>
            </a:endParaRPr>
          </a:p>
          <a:p>
            <a:pPr defTabSz="957341" fontAlgn="base">
              <a:spcBef>
                <a:spcPct val="0"/>
              </a:spcBef>
              <a:spcAft>
                <a:spcPct val="0"/>
              </a:spcAft>
            </a:pPr>
            <a:r>
              <a:rPr lang="ja-JP" altLang="en-US" sz="600" dirty="0">
                <a:latin typeface="Arial" charset="0"/>
                <a:ea typeface="ＭＳ Ｐゴシック" pitchFamily="50" charset="-128"/>
              </a:rPr>
              <a:t>ついて</a:t>
            </a:r>
            <a:r>
              <a:rPr lang="ja-JP" altLang="en-US" sz="600" dirty="0"/>
              <a:t>話し合いましょう</a:t>
            </a:r>
            <a:endParaRPr lang="ja-JP" altLang="en-US" sz="600" dirty="0">
              <a:latin typeface="Arial" charset="0"/>
              <a:ea typeface="ＭＳ Ｐゴシック" pitchFamily="50" charset="-128"/>
            </a:endParaRPr>
          </a:p>
        </p:txBody>
      </p:sp>
      <p:sp>
        <p:nvSpPr>
          <p:cNvPr id="143" name="正方形/長方形 142"/>
          <p:cNvSpPr/>
          <p:nvPr/>
        </p:nvSpPr>
        <p:spPr bwMode="auto">
          <a:xfrm>
            <a:off x="6220177" y="1110675"/>
            <a:ext cx="1193470" cy="216024"/>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ea typeface="ＭＳ Ｐゴシック" pitchFamily="50" charset="-128"/>
              </a:rPr>
              <a:t>定期的に連絡を取り、状況を</a:t>
            </a:r>
            <a:endParaRPr lang="en-US" altLang="ja-JP" sz="600" dirty="0">
              <a:ea typeface="ＭＳ Ｐゴシック" pitchFamily="50" charset="-128"/>
            </a:endParaRPr>
          </a:p>
          <a:p>
            <a:pPr defTabSz="957341" fontAlgn="base">
              <a:spcBef>
                <a:spcPct val="0"/>
              </a:spcBef>
              <a:spcAft>
                <a:spcPct val="0"/>
              </a:spcAft>
            </a:pPr>
            <a:r>
              <a:rPr lang="ja-JP" altLang="en-US" sz="600" dirty="0">
                <a:ea typeface="ＭＳ Ｐゴシック" pitchFamily="50" charset="-128"/>
              </a:rPr>
              <a:t>把握しましょう</a:t>
            </a:r>
          </a:p>
        </p:txBody>
      </p:sp>
      <p:sp>
        <p:nvSpPr>
          <p:cNvPr id="144" name="正方形/長方形 143"/>
          <p:cNvSpPr/>
          <p:nvPr/>
        </p:nvSpPr>
        <p:spPr bwMode="auto">
          <a:xfrm>
            <a:off x="6218989" y="977655"/>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定期連絡</a:t>
            </a:r>
            <a:r>
              <a:rPr lang="en-US" altLang="ja-JP" sz="800" dirty="0">
                <a:solidFill>
                  <a:srgbClr val="FF0000"/>
                </a:solidFill>
              </a:rPr>
              <a:t>》</a:t>
            </a:r>
            <a:r>
              <a:rPr lang="ja-JP" altLang="en-US" sz="800" dirty="0">
                <a:solidFill>
                  <a:srgbClr val="FF0000"/>
                </a:solidFill>
              </a:rPr>
              <a:t>休業中</a:t>
            </a:r>
            <a:endParaRPr lang="ja-JP" altLang="en-US" sz="800" dirty="0">
              <a:solidFill>
                <a:srgbClr val="FF0000"/>
              </a:solidFill>
              <a:latin typeface="Arial" charset="0"/>
              <a:ea typeface="ＭＳ Ｐゴシック" pitchFamily="50" charset="-128"/>
            </a:endParaRPr>
          </a:p>
        </p:txBody>
      </p:sp>
      <p:sp>
        <p:nvSpPr>
          <p:cNvPr id="149" name="Text Box 149"/>
          <p:cNvSpPr txBox="1">
            <a:spLocks noChangeArrowheads="1"/>
          </p:cNvSpPr>
          <p:nvPr/>
        </p:nvSpPr>
        <p:spPr bwMode="auto">
          <a:xfrm>
            <a:off x="4232920" y="6137113"/>
            <a:ext cx="1296144" cy="286160"/>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復職時に利用する保育所等の情報収集・見学</a:t>
            </a:r>
          </a:p>
        </p:txBody>
      </p:sp>
      <p:sp>
        <p:nvSpPr>
          <p:cNvPr id="152" name="AutoShape 117"/>
          <p:cNvSpPr>
            <a:spLocks noChangeArrowheads="1"/>
          </p:cNvSpPr>
          <p:nvPr/>
        </p:nvSpPr>
        <p:spPr bwMode="auto">
          <a:xfrm>
            <a:off x="2720752" y="5775201"/>
            <a:ext cx="1440160" cy="504056"/>
          </a:xfrm>
          <a:prstGeom prst="wedgeRoundRectCallout">
            <a:avLst>
              <a:gd name="adj1" fmla="val 59886"/>
              <a:gd name="adj2" fmla="val 32792"/>
              <a:gd name="adj3" fmla="val 16667"/>
            </a:avLst>
          </a:prstGeom>
          <a:solidFill>
            <a:schemeClr val="accent2">
              <a:lumMod val="20000"/>
              <a:lumOff val="80000"/>
            </a:schemeClr>
          </a:solidFill>
          <a:ln w="9525">
            <a:solidFill>
              <a:schemeClr val="tx1"/>
            </a:solidFill>
            <a:miter lim="800000"/>
            <a:headEnd/>
            <a:tailEnd/>
          </a:ln>
        </p:spPr>
        <p:txBody>
          <a:bodyPr lIns="67338" tIns="35016" rIns="67338" bIns="35016"/>
          <a:lstStyle/>
          <a:p>
            <a:pPr defTabSz="957341">
              <a:spcBef>
                <a:spcPct val="25000"/>
              </a:spcBef>
            </a:pPr>
            <a:r>
              <a:rPr lang="ja-JP" altLang="en-US" sz="600" dirty="0">
                <a:latin typeface="HGSｺﾞｼｯｸM" pitchFamily="50" charset="-128"/>
                <a:ea typeface="HGSｺﾞｼｯｸM" pitchFamily="50" charset="-128"/>
              </a:rPr>
              <a:t>保育所等の利用予定の方は、入所が決まらないと復職が困難になる場合があります。早めに入所準備を始めましょう</a:t>
            </a:r>
            <a:endParaRPr lang="en-US" altLang="ja-JP" sz="600" dirty="0">
              <a:latin typeface="HGSｺﾞｼｯｸM" pitchFamily="50" charset="-128"/>
              <a:ea typeface="HGSｺﾞｼｯｸM" pitchFamily="50" charset="-128"/>
            </a:endParaRPr>
          </a:p>
        </p:txBody>
      </p:sp>
      <p:sp>
        <p:nvSpPr>
          <p:cNvPr id="141" name="Text Box 121"/>
          <p:cNvSpPr txBox="1">
            <a:spLocks noChangeArrowheads="1"/>
          </p:cNvSpPr>
          <p:nvPr/>
        </p:nvSpPr>
        <p:spPr bwMode="auto">
          <a:xfrm>
            <a:off x="8748609" y="2649746"/>
            <a:ext cx="1338203" cy="178438"/>
          </a:xfrm>
          <a:prstGeom prst="rect">
            <a:avLst/>
          </a:prstGeom>
          <a:noFill/>
          <a:ln w="9525">
            <a:noFill/>
            <a:miter lim="800000"/>
            <a:headEnd/>
            <a:tailEnd/>
          </a:ln>
        </p:spPr>
        <p:txBody>
          <a:bodyPr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提出必要資料の連絡</a:t>
            </a:r>
          </a:p>
        </p:txBody>
      </p:sp>
      <p:sp>
        <p:nvSpPr>
          <p:cNvPr id="148" name="Text Box 122"/>
          <p:cNvSpPr txBox="1">
            <a:spLocks noChangeArrowheads="1"/>
          </p:cNvSpPr>
          <p:nvPr/>
        </p:nvSpPr>
        <p:spPr bwMode="auto">
          <a:xfrm>
            <a:off x="8950261" y="3122019"/>
            <a:ext cx="706609" cy="178438"/>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資料の提出</a:t>
            </a:r>
          </a:p>
        </p:txBody>
      </p:sp>
      <p:sp>
        <p:nvSpPr>
          <p:cNvPr id="140" name="正方形/長方形 139"/>
          <p:cNvSpPr/>
          <p:nvPr/>
        </p:nvSpPr>
        <p:spPr>
          <a:xfrm>
            <a:off x="1133735" y="572043"/>
            <a:ext cx="8717631" cy="752806"/>
          </a:xfrm>
          <a:prstGeom prst="rect">
            <a:avLst/>
          </a:prstGeom>
          <a:noFill/>
          <a:ln w="9525">
            <a:solidFill>
              <a:srgbClr val="9696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7" name="Text Box 72"/>
          <p:cNvSpPr txBox="1">
            <a:spLocks noChangeArrowheads="1"/>
          </p:cNvSpPr>
          <p:nvPr/>
        </p:nvSpPr>
        <p:spPr bwMode="auto">
          <a:xfrm>
            <a:off x="8913440" y="1468923"/>
            <a:ext cx="870722" cy="347715"/>
          </a:xfrm>
          <a:prstGeom prst="rect">
            <a:avLst/>
          </a:prstGeom>
          <a:solidFill>
            <a:schemeClr val="bg1"/>
          </a:solidFill>
          <a:ln w="19050">
            <a:solidFill>
              <a:srgbClr val="666699"/>
            </a:solidFill>
            <a:prstDash val="sysDot"/>
            <a:miter lim="800000"/>
            <a:headEnd/>
            <a:tailEnd/>
          </a:ln>
        </p:spPr>
        <p:txBody>
          <a:bodyPr wrap="square" lIns="40403" tIns="35016" rIns="40403" bIns="35016">
            <a:spAutoFit/>
          </a:bodyPr>
          <a:lstStyle/>
          <a:p>
            <a:pPr defTabSz="957341"/>
            <a:r>
              <a:rPr lang="ja-JP" altLang="en-US" sz="600" dirty="0">
                <a:latin typeface="HGSｺﾞｼｯｸM" pitchFamily="50" charset="-128"/>
                <a:ea typeface="HGSｺﾞｼｯｸM" pitchFamily="50" charset="-128"/>
              </a:rPr>
              <a:t>フロー図の見方</a:t>
            </a:r>
          </a:p>
          <a:p>
            <a:pPr defTabSz="957341"/>
            <a:r>
              <a:rPr lang="ja-JP" altLang="en-US" sz="600" dirty="0">
                <a:latin typeface="HGSｺﾞｼｯｸM" pitchFamily="50" charset="-128"/>
                <a:ea typeface="HGSｺﾞｼｯｸM" pitchFamily="50" charset="-128"/>
              </a:rPr>
              <a:t>●</a:t>
            </a: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制度対象者実施事項</a:t>
            </a:r>
          </a:p>
          <a:p>
            <a:pPr defTabSz="957341"/>
            <a:r>
              <a:rPr lang="ja-JP" altLang="en-US" sz="600" dirty="0">
                <a:latin typeface="HGSｺﾞｼｯｸM" pitchFamily="50" charset="-128"/>
                <a:ea typeface="HGSｺﾞｼｯｸM" pitchFamily="50" charset="-128"/>
              </a:rPr>
              <a:t>◎</a:t>
            </a: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企業実施事項</a:t>
            </a:r>
          </a:p>
        </p:txBody>
      </p:sp>
      <p:sp>
        <p:nvSpPr>
          <p:cNvPr id="153" name="Line 17"/>
          <p:cNvSpPr>
            <a:spLocks noChangeShapeType="1"/>
          </p:cNvSpPr>
          <p:nvPr/>
        </p:nvSpPr>
        <p:spPr bwMode="auto">
          <a:xfrm flipV="1">
            <a:off x="1126423" y="513222"/>
            <a:ext cx="8795129" cy="5395"/>
          </a:xfrm>
          <a:prstGeom prst="line">
            <a:avLst/>
          </a:prstGeom>
          <a:noFill/>
          <a:ln w="76200">
            <a:solidFill>
              <a:srgbClr val="876B1B"/>
            </a:solidFill>
            <a:round/>
            <a:headEnd/>
            <a:tailEnd type="triangle" w="med" len="sm"/>
          </a:ln>
        </p:spPr>
        <p:txBody>
          <a:bodyPr lIns="68415" tIns="34208" rIns="68415" bIns="34208"/>
          <a:lstStyle/>
          <a:p>
            <a:endParaRPr lang="ja-JP" altLang="en-US" dirty="0"/>
          </a:p>
        </p:txBody>
      </p:sp>
      <p:sp>
        <p:nvSpPr>
          <p:cNvPr id="2070" name="Oval 21"/>
          <p:cNvSpPr>
            <a:spLocks noChangeArrowheads="1"/>
          </p:cNvSpPr>
          <p:nvPr/>
        </p:nvSpPr>
        <p:spPr bwMode="auto">
          <a:xfrm>
            <a:off x="4592960" y="3513523"/>
            <a:ext cx="631805" cy="203509"/>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ja-JP" altLang="en-US" sz="700" dirty="0">
                <a:latin typeface="HGSｺﾞｼｯｸM" pitchFamily="50" charset="-128"/>
                <a:ea typeface="HGSｺﾞｼｯｸM" pitchFamily="50" charset="-128"/>
              </a:rPr>
              <a:t>配偶者の出産</a:t>
            </a:r>
          </a:p>
        </p:txBody>
      </p:sp>
      <p:sp>
        <p:nvSpPr>
          <p:cNvPr id="155" name="Text Box 100"/>
          <p:cNvSpPr txBox="1">
            <a:spLocks noChangeArrowheads="1"/>
          </p:cNvSpPr>
          <p:nvPr/>
        </p:nvSpPr>
        <p:spPr bwMode="auto">
          <a:xfrm>
            <a:off x="5889104" y="6408239"/>
            <a:ext cx="1080120" cy="193827"/>
          </a:xfrm>
          <a:prstGeom prst="rect">
            <a:avLst/>
          </a:prstGeom>
          <a:solidFill>
            <a:schemeClr val="bg1"/>
          </a:solidFill>
          <a:ln w="9525">
            <a:noFill/>
            <a:miter lim="800000"/>
            <a:headEnd/>
            <a:tailEnd/>
          </a:ln>
        </p:spPr>
        <p:txBody>
          <a:bodyPr wrap="square" lIns="67338" tIns="35016" rIns="67338" bIns="35016">
            <a:spAutoFit/>
          </a:bodyPr>
          <a:lstStyle/>
          <a:p>
            <a:pPr algn="ctr" defTabSz="957341">
              <a:spcBef>
                <a:spcPct val="50000"/>
              </a:spcBef>
            </a:pPr>
            <a:r>
              <a:rPr lang="ja-JP" altLang="en-US" sz="800" dirty="0">
                <a:latin typeface="HGSｺﾞｼｯｸM" pitchFamily="50" charset="-128"/>
                <a:ea typeface="HGSｺﾞｼｯｸM" pitchFamily="50" charset="-128"/>
              </a:rPr>
              <a:t>免除期間（育休中）</a:t>
            </a:r>
          </a:p>
        </p:txBody>
      </p:sp>
      <p:sp>
        <p:nvSpPr>
          <p:cNvPr id="115" name="Rectangle 5"/>
          <p:cNvSpPr>
            <a:spLocks noChangeArrowheads="1"/>
          </p:cNvSpPr>
          <p:nvPr/>
        </p:nvSpPr>
        <p:spPr bwMode="auto">
          <a:xfrm>
            <a:off x="29037" y="1350611"/>
            <a:ext cx="278602" cy="589983"/>
          </a:xfrm>
          <a:prstGeom prst="rect">
            <a:avLst/>
          </a:prstGeom>
          <a:solidFill>
            <a:srgbClr val="0F99BC"/>
          </a:solidFill>
          <a:ln w="9525">
            <a:noFill/>
            <a:miter lim="800000"/>
            <a:headEnd/>
            <a:tailEnd/>
          </a:ln>
        </p:spPr>
        <p:txBody>
          <a:bodyPr vert="eaVert" lIns="40403" tIns="35016" rIns="40403" bIns="35016" anchor="ctr"/>
          <a:lstStyle/>
          <a:p>
            <a:pPr algn="ctr" defTabSz="957341">
              <a:defRPr/>
            </a:pPr>
            <a:r>
              <a:rPr lang="ja-JP" altLang="en-US" sz="700" dirty="0">
                <a:solidFill>
                  <a:srgbClr val="FFFFFF"/>
                </a:solidFill>
                <a:latin typeface="HGSｺﾞｼｯｸM" pitchFamily="50" charset="-128"/>
                <a:ea typeface="HGSｺﾞｼｯｸM" pitchFamily="50" charset="-128"/>
              </a:rPr>
              <a:t>休業・復職</a:t>
            </a:r>
            <a:r>
              <a:rPr lang="ja-JP" altLang="en-US" sz="800" dirty="0">
                <a:solidFill>
                  <a:srgbClr val="FFFFFF"/>
                </a:solidFill>
                <a:latin typeface="HGSｺﾞｼｯｸM" pitchFamily="50" charset="-128"/>
                <a:ea typeface="HGSｺﾞｼｯｸM" pitchFamily="50" charset="-128"/>
              </a:rPr>
              <a:t>準備</a:t>
            </a:r>
          </a:p>
        </p:txBody>
      </p:sp>
      <p:sp>
        <p:nvSpPr>
          <p:cNvPr id="116" name="Rectangle 5"/>
          <p:cNvSpPr>
            <a:spLocks noChangeArrowheads="1"/>
          </p:cNvSpPr>
          <p:nvPr/>
        </p:nvSpPr>
        <p:spPr bwMode="auto">
          <a:xfrm>
            <a:off x="363359" y="1350612"/>
            <a:ext cx="667033" cy="586077"/>
          </a:xfrm>
          <a:prstGeom prst="rect">
            <a:avLst/>
          </a:prstGeom>
          <a:solidFill>
            <a:srgbClr val="77D4ED"/>
          </a:solidFill>
          <a:ln w="9525">
            <a:solidFill>
              <a:srgbClr val="808080"/>
            </a:solidFill>
            <a:miter lim="800000"/>
            <a:headEnd/>
            <a:tailEnd/>
          </a:ln>
        </p:spPr>
        <p:txBody>
          <a:bodyPr lIns="40403" tIns="35016" rIns="40403" bIns="35016" anchor="ctr"/>
          <a:lstStyle/>
          <a:p>
            <a:pPr algn="ctr" defTabSz="957341">
              <a:defRPr/>
            </a:pPr>
            <a:r>
              <a:rPr lang="ja-JP" altLang="en-US" sz="800" dirty="0">
                <a:solidFill>
                  <a:srgbClr val="000000"/>
                </a:solidFill>
                <a:latin typeface="HGSｺﾞｼｯｸM" pitchFamily="50" charset="-128"/>
                <a:ea typeface="HGSｺﾞｼｯｸM" pitchFamily="50" charset="-128"/>
              </a:rPr>
              <a:t>企業・社員</a:t>
            </a:r>
          </a:p>
        </p:txBody>
      </p:sp>
      <p:sp>
        <p:nvSpPr>
          <p:cNvPr id="117" name="Rectangle 5"/>
          <p:cNvSpPr>
            <a:spLocks noChangeArrowheads="1"/>
          </p:cNvSpPr>
          <p:nvPr/>
        </p:nvSpPr>
        <p:spPr bwMode="auto">
          <a:xfrm>
            <a:off x="1143666" y="1351708"/>
            <a:ext cx="7054673" cy="592638"/>
          </a:xfrm>
          <a:prstGeom prst="rect">
            <a:avLst/>
          </a:prstGeom>
          <a:noFill/>
          <a:ln w="9525">
            <a:solidFill>
              <a:schemeClr val="tx1">
                <a:lumMod val="50000"/>
                <a:lumOff val="50000"/>
              </a:schemeClr>
            </a:solidFill>
            <a:miter lim="800000"/>
            <a:headEnd/>
            <a:tailEnd/>
          </a:ln>
        </p:spPr>
        <p:txBody>
          <a:bodyPr lIns="40403" tIns="35016" rIns="40403" bIns="35016" anchor="ctr"/>
          <a:lstStyle/>
          <a:p>
            <a:pPr algn="ctr" defTabSz="957341">
              <a:lnSpc>
                <a:spcPts val="1100"/>
              </a:lnSpc>
              <a:defRPr/>
            </a:pPr>
            <a:endParaRPr lang="en-US" altLang="ja-JP" sz="700" dirty="0">
              <a:solidFill>
                <a:srgbClr val="000000"/>
              </a:solidFill>
              <a:latin typeface="+mn-ea"/>
            </a:endParaRPr>
          </a:p>
        </p:txBody>
      </p:sp>
      <p:sp>
        <p:nvSpPr>
          <p:cNvPr id="135" name="Line 49"/>
          <p:cNvSpPr>
            <a:spLocks noChangeShapeType="1"/>
          </p:cNvSpPr>
          <p:nvPr/>
        </p:nvSpPr>
        <p:spPr bwMode="auto">
          <a:xfrm flipV="1">
            <a:off x="7470296" y="3924000"/>
            <a:ext cx="468000" cy="0"/>
          </a:xfrm>
          <a:prstGeom prst="line">
            <a:avLst/>
          </a:prstGeom>
          <a:noFill/>
          <a:ln w="9525">
            <a:solidFill>
              <a:schemeClr val="tx1"/>
            </a:solidFill>
            <a:prstDash val="dash"/>
            <a:round/>
            <a:headEnd type="stealth" w="med" len="med"/>
            <a:tailEnd type="triangle" w="med" len="med"/>
          </a:ln>
        </p:spPr>
        <p:txBody>
          <a:bodyPr lIns="67338" tIns="35016" rIns="67338" bIns="35016" anchor="ctr"/>
          <a:lstStyle/>
          <a:p>
            <a:endParaRPr lang="ja-JP" altLang="en-US"/>
          </a:p>
        </p:txBody>
      </p:sp>
      <p:sp>
        <p:nvSpPr>
          <p:cNvPr id="136" name="Line 51"/>
          <p:cNvSpPr>
            <a:spLocks noChangeShapeType="1"/>
          </p:cNvSpPr>
          <p:nvPr/>
        </p:nvSpPr>
        <p:spPr bwMode="auto">
          <a:xfrm>
            <a:off x="7954775" y="3706774"/>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142" name="Oval 52"/>
          <p:cNvSpPr>
            <a:spLocks noChangeArrowheads="1"/>
          </p:cNvSpPr>
          <p:nvPr/>
        </p:nvSpPr>
        <p:spPr bwMode="auto">
          <a:xfrm>
            <a:off x="7689305" y="3523463"/>
            <a:ext cx="540168" cy="194437"/>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ja-JP" altLang="en-US" sz="700" dirty="0">
                <a:latin typeface="HGSｺﾞｼｯｸM" pitchFamily="50" charset="-128"/>
                <a:ea typeface="HGSｺﾞｼｯｸM" pitchFamily="50" charset="-128"/>
              </a:rPr>
              <a:t>１歳６か月</a:t>
            </a:r>
          </a:p>
        </p:txBody>
      </p:sp>
      <p:sp>
        <p:nvSpPr>
          <p:cNvPr id="145" name="Oval 52"/>
          <p:cNvSpPr>
            <a:spLocks noChangeArrowheads="1"/>
          </p:cNvSpPr>
          <p:nvPr/>
        </p:nvSpPr>
        <p:spPr bwMode="auto">
          <a:xfrm>
            <a:off x="8279641" y="3513319"/>
            <a:ext cx="297746" cy="206375"/>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ja-JP" altLang="en-US" sz="700" dirty="0">
                <a:latin typeface="HGSｺﾞｼｯｸM" pitchFamily="50" charset="-128"/>
                <a:ea typeface="HGSｺﾞｼｯｸM" pitchFamily="50" charset="-128"/>
              </a:rPr>
              <a:t>２歳</a:t>
            </a:r>
          </a:p>
        </p:txBody>
      </p:sp>
      <p:sp>
        <p:nvSpPr>
          <p:cNvPr id="147" name="Text Box 120">
            <a:extLst>
              <a:ext uri="{FF2B5EF4-FFF2-40B4-BE49-F238E27FC236}">
                <a16:creationId xmlns:a16="http://schemas.microsoft.com/office/drawing/2014/main" id="{507CE528-5EF7-4D1B-B1FA-8FD6703DFCB3}"/>
              </a:ext>
            </a:extLst>
          </p:cNvPr>
          <p:cNvSpPr txBox="1">
            <a:spLocks noChangeArrowheads="1"/>
          </p:cNvSpPr>
          <p:nvPr/>
        </p:nvSpPr>
        <p:spPr bwMode="auto">
          <a:xfrm>
            <a:off x="2657524" y="1973708"/>
            <a:ext cx="1143348" cy="393881"/>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defRPr/>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産後パパ育休の申出</a:t>
            </a:r>
            <a:br>
              <a:rPr lang="en-US" altLang="ja-JP" sz="700" b="1" dirty="0">
                <a:latin typeface="HGSｺﾞｼｯｸM" pitchFamily="50" charset="-128"/>
                <a:ea typeface="HGSｺﾞｼｯｸM" pitchFamily="50" charset="-128"/>
              </a:rPr>
            </a:b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原則として休業開始予定日の２週間前まで</a:t>
            </a:r>
            <a:endParaRPr lang="en-US" altLang="ja-JP" sz="700" dirty="0">
              <a:latin typeface="HGSｺﾞｼｯｸM" pitchFamily="50" charset="-128"/>
              <a:ea typeface="HGSｺﾞｼｯｸM" pitchFamily="50" charset="-128"/>
            </a:endParaRPr>
          </a:p>
        </p:txBody>
      </p:sp>
      <p:sp>
        <p:nvSpPr>
          <p:cNvPr id="158" name="正方形/長方形 157">
            <a:extLst>
              <a:ext uri="{FF2B5EF4-FFF2-40B4-BE49-F238E27FC236}">
                <a16:creationId xmlns:a16="http://schemas.microsoft.com/office/drawing/2014/main" id="{32D26252-19B3-4F06-A82C-C4AF9832787F}"/>
              </a:ext>
            </a:extLst>
          </p:cNvPr>
          <p:cNvSpPr/>
          <p:nvPr/>
        </p:nvSpPr>
        <p:spPr bwMode="auto">
          <a:xfrm>
            <a:off x="4046900" y="616729"/>
            <a:ext cx="1698188" cy="9081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産後パパ育休１か月前</a:t>
            </a:r>
            <a:endParaRPr lang="ja-JP" altLang="en-US" sz="800" dirty="0">
              <a:solidFill>
                <a:srgbClr val="FF0000"/>
              </a:solidFill>
              <a:latin typeface="Arial" charset="0"/>
              <a:ea typeface="ＭＳ Ｐゴシック" pitchFamily="50" charset="-128"/>
            </a:endParaRPr>
          </a:p>
        </p:txBody>
      </p:sp>
      <p:sp>
        <p:nvSpPr>
          <p:cNvPr id="160" name="正方形/長方形 159">
            <a:extLst>
              <a:ext uri="{FF2B5EF4-FFF2-40B4-BE49-F238E27FC236}">
                <a16:creationId xmlns:a16="http://schemas.microsoft.com/office/drawing/2014/main" id="{FCACBC2B-D635-4989-BAF7-79467F3847C7}"/>
              </a:ext>
            </a:extLst>
          </p:cNvPr>
          <p:cNvSpPr/>
          <p:nvPr/>
        </p:nvSpPr>
        <p:spPr bwMode="auto">
          <a:xfrm>
            <a:off x="4065022" y="721895"/>
            <a:ext cx="1536050" cy="122838"/>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latin typeface="Arial" charset="0"/>
                <a:ea typeface="ＭＳ Ｐゴシック" pitchFamily="50" charset="-128"/>
              </a:rPr>
              <a:t>休業中や復職後について話し合いましょう</a:t>
            </a:r>
          </a:p>
        </p:txBody>
      </p:sp>
      <p:sp>
        <p:nvSpPr>
          <p:cNvPr id="2083" name="Rectangle 45"/>
          <p:cNvSpPr>
            <a:spLocks noChangeArrowheads="1"/>
          </p:cNvSpPr>
          <p:nvPr/>
        </p:nvSpPr>
        <p:spPr bwMode="auto">
          <a:xfrm>
            <a:off x="4928722" y="3983971"/>
            <a:ext cx="3475899" cy="243696"/>
          </a:xfrm>
          <a:prstGeom prst="rect">
            <a:avLst/>
          </a:prstGeom>
          <a:solidFill>
            <a:srgbClr val="FB8265"/>
          </a:solidFill>
          <a:ln w="9525">
            <a:noFill/>
            <a:miter lim="800000"/>
            <a:headEnd/>
            <a:tailEnd/>
          </a:ln>
        </p:spPr>
        <p:txBody>
          <a:bodyPr wrap="none" lIns="67338" tIns="35016" rIns="67338" bIns="35016" anchor="ctr"/>
          <a:lstStyle/>
          <a:p>
            <a:pPr algn="ctr" defTabSz="957341"/>
            <a:r>
              <a:rPr lang="ja-JP" altLang="en-US" sz="1000" dirty="0">
                <a:latin typeface="HGSｺﾞｼｯｸM" pitchFamily="50" charset="-128"/>
                <a:ea typeface="HGSｺﾞｼｯｸM" pitchFamily="50" charset="-128"/>
              </a:rPr>
              <a:t>育児休業</a:t>
            </a:r>
          </a:p>
        </p:txBody>
      </p:sp>
      <p:sp>
        <p:nvSpPr>
          <p:cNvPr id="154" name="AutoShape 117"/>
          <p:cNvSpPr>
            <a:spLocks noChangeArrowheads="1"/>
          </p:cNvSpPr>
          <p:nvPr/>
        </p:nvSpPr>
        <p:spPr bwMode="auto">
          <a:xfrm>
            <a:off x="6079432" y="4470601"/>
            <a:ext cx="1523790" cy="542575"/>
          </a:xfrm>
          <a:prstGeom prst="wedgeRoundRectCallout">
            <a:avLst>
              <a:gd name="adj1" fmla="val -25495"/>
              <a:gd name="adj2" fmla="val -99603"/>
              <a:gd name="adj3" fmla="val 16667"/>
            </a:avLst>
          </a:prstGeom>
          <a:solidFill>
            <a:srgbClr val="CCDAEC"/>
          </a:solidFill>
          <a:ln w="9525">
            <a:solidFill>
              <a:schemeClr val="tx1"/>
            </a:solidFill>
            <a:miter lim="800000"/>
            <a:headEnd/>
            <a:tailEnd/>
          </a:ln>
        </p:spPr>
        <p:txBody>
          <a:bodyPr lIns="67338" tIns="35016" rIns="67338" bIns="35016"/>
          <a:lstStyle/>
          <a:p>
            <a:pPr marL="66515" indent="-66515" defTabSz="957341">
              <a:spcBef>
                <a:spcPct val="25000"/>
              </a:spcBef>
            </a:pPr>
            <a:r>
              <a:rPr lang="en-US" altLang="ja-JP" sz="700" dirty="0">
                <a:solidFill>
                  <a:srgbClr val="000000"/>
                </a:solidFill>
                <a:latin typeface="HGSｺﾞｼｯｸM" pitchFamily="50" charset="-128"/>
                <a:ea typeface="HGSｺﾞｼｯｸM" pitchFamily="50" charset="-128"/>
              </a:rPr>
              <a:t>【</a:t>
            </a:r>
            <a:r>
              <a:rPr lang="ja-JP" altLang="en-US" sz="700" dirty="0">
                <a:solidFill>
                  <a:srgbClr val="000000"/>
                </a:solidFill>
                <a:latin typeface="HGSｺﾞｼｯｸM" pitchFamily="50" charset="-128"/>
                <a:ea typeface="HGSｺﾞｼｯｸM" pitchFamily="50" charset="-128"/>
              </a:rPr>
              <a:t>パパ・ママ育休プラス</a:t>
            </a:r>
            <a:r>
              <a:rPr lang="en-US" altLang="ja-JP" sz="700" dirty="0">
                <a:solidFill>
                  <a:srgbClr val="000000"/>
                </a:solidFill>
                <a:latin typeface="HGSｺﾞｼｯｸM" pitchFamily="50" charset="-128"/>
                <a:ea typeface="HGSｺﾞｼｯｸM" pitchFamily="50" charset="-128"/>
              </a:rPr>
              <a:t>】</a:t>
            </a:r>
          </a:p>
          <a:p>
            <a:pPr marL="66515" indent="-66515" defTabSz="957341">
              <a:spcBef>
                <a:spcPct val="25000"/>
              </a:spcBef>
            </a:pPr>
            <a:endParaRPr lang="en-US" altLang="ja-JP" sz="700" dirty="0">
              <a:solidFill>
                <a:srgbClr val="000000"/>
              </a:solidFill>
              <a:latin typeface="HGSｺﾞｼｯｸM" pitchFamily="50" charset="-128"/>
              <a:ea typeface="HGSｺﾞｼｯｸM" pitchFamily="50" charset="-128"/>
            </a:endParaRPr>
          </a:p>
        </p:txBody>
      </p:sp>
      <p:sp>
        <p:nvSpPr>
          <p:cNvPr id="156" name="Line 183">
            <a:extLst>
              <a:ext uri="{FF2B5EF4-FFF2-40B4-BE49-F238E27FC236}">
                <a16:creationId xmlns:a16="http://schemas.microsoft.com/office/drawing/2014/main" id="{745E0B88-6733-478B-99B1-9341F8C584C8}"/>
              </a:ext>
            </a:extLst>
          </p:cNvPr>
          <p:cNvSpPr>
            <a:spLocks noChangeShapeType="1"/>
          </p:cNvSpPr>
          <p:nvPr/>
        </p:nvSpPr>
        <p:spPr bwMode="auto">
          <a:xfrm>
            <a:off x="4356000" y="2901272"/>
            <a:ext cx="0" cy="18000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62" name="Line 183">
            <a:extLst>
              <a:ext uri="{FF2B5EF4-FFF2-40B4-BE49-F238E27FC236}">
                <a16:creationId xmlns:a16="http://schemas.microsoft.com/office/drawing/2014/main" id="{6BCB19DA-1A4E-485A-9382-9E77AADCAA7E}"/>
              </a:ext>
            </a:extLst>
          </p:cNvPr>
          <p:cNvSpPr>
            <a:spLocks noChangeShapeType="1"/>
          </p:cNvSpPr>
          <p:nvPr/>
        </p:nvSpPr>
        <p:spPr bwMode="auto">
          <a:xfrm>
            <a:off x="9283916" y="2467988"/>
            <a:ext cx="0" cy="23009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cxnSp>
        <p:nvCxnSpPr>
          <p:cNvPr id="6" name="直線コネクタ 5">
            <a:extLst>
              <a:ext uri="{FF2B5EF4-FFF2-40B4-BE49-F238E27FC236}">
                <a16:creationId xmlns:a16="http://schemas.microsoft.com/office/drawing/2014/main" id="{B7D4AC52-8C6B-4DDC-A523-51D8CEDB988A}"/>
              </a:ext>
            </a:extLst>
          </p:cNvPr>
          <p:cNvCxnSpPr>
            <a:cxnSpLocks/>
          </p:cNvCxnSpPr>
          <p:nvPr/>
        </p:nvCxnSpPr>
        <p:spPr>
          <a:xfrm flipV="1">
            <a:off x="4224624" y="975153"/>
            <a:ext cx="4353178" cy="1"/>
          </a:xfrm>
          <a:prstGeom prst="line">
            <a:avLst/>
          </a:prstGeom>
          <a:ln>
            <a:solidFill>
              <a:srgbClr val="969696"/>
            </a:solidFill>
            <a:prstDash val="sysDot"/>
          </a:ln>
        </p:spPr>
        <p:style>
          <a:lnRef idx="1">
            <a:schemeClr val="accent1"/>
          </a:lnRef>
          <a:fillRef idx="0">
            <a:schemeClr val="accent1"/>
          </a:fillRef>
          <a:effectRef idx="0">
            <a:schemeClr val="accent1"/>
          </a:effectRef>
          <a:fontRef idx="minor">
            <a:schemeClr val="tx1"/>
          </a:fontRef>
        </p:style>
      </p:cxnSp>
      <p:sp>
        <p:nvSpPr>
          <p:cNvPr id="164" name="正方形/長方形 163">
            <a:extLst>
              <a:ext uri="{FF2B5EF4-FFF2-40B4-BE49-F238E27FC236}">
                <a16:creationId xmlns:a16="http://schemas.microsoft.com/office/drawing/2014/main" id="{2E80EC28-3F56-4A27-B040-28BAF1D250AC}"/>
              </a:ext>
            </a:extLst>
          </p:cNvPr>
          <p:cNvSpPr/>
          <p:nvPr/>
        </p:nvSpPr>
        <p:spPr bwMode="auto">
          <a:xfrm>
            <a:off x="4440307" y="999426"/>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育休２か月前</a:t>
            </a:r>
            <a:endParaRPr lang="ja-JP" altLang="en-US" sz="800" dirty="0">
              <a:solidFill>
                <a:srgbClr val="FF0000"/>
              </a:solidFill>
              <a:latin typeface="Arial" charset="0"/>
              <a:ea typeface="ＭＳ Ｐゴシック" pitchFamily="50" charset="-128"/>
            </a:endParaRPr>
          </a:p>
        </p:txBody>
      </p:sp>
      <p:sp>
        <p:nvSpPr>
          <p:cNvPr id="166" name="正方形/長方形 165">
            <a:extLst>
              <a:ext uri="{FF2B5EF4-FFF2-40B4-BE49-F238E27FC236}">
                <a16:creationId xmlns:a16="http://schemas.microsoft.com/office/drawing/2014/main" id="{19650A2E-63B4-44EC-AE28-64C2375AF70D}"/>
              </a:ext>
            </a:extLst>
          </p:cNvPr>
          <p:cNvSpPr/>
          <p:nvPr/>
        </p:nvSpPr>
        <p:spPr bwMode="auto">
          <a:xfrm>
            <a:off x="4448944" y="1102589"/>
            <a:ext cx="1512168" cy="166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ea typeface="ＭＳ Ｐゴシック" pitchFamily="50" charset="-128"/>
              </a:rPr>
              <a:t>休業中や復職後について話し合いましょう</a:t>
            </a:r>
          </a:p>
        </p:txBody>
      </p:sp>
      <p:sp>
        <p:nvSpPr>
          <p:cNvPr id="169" name="正方形/長方形 168">
            <a:extLst>
              <a:ext uri="{FF2B5EF4-FFF2-40B4-BE49-F238E27FC236}">
                <a16:creationId xmlns:a16="http://schemas.microsoft.com/office/drawing/2014/main" id="{1F6F8EE5-6E74-489B-94A1-D66B92786068}"/>
              </a:ext>
            </a:extLst>
          </p:cNvPr>
          <p:cNvSpPr/>
          <p:nvPr/>
        </p:nvSpPr>
        <p:spPr bwMode="auto">
          <a:xfrm>
            <a:off x="5649886" y="603126"/>
            <a:ext cx="1698188" cy="9081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定期連絡</a:t>
            </a:r>
            <a:r>
              <a:rPr lang="en-US" altLang="ja-JP" sz="800" dirty="0">
                <a:solidFill>
                  <a:srgbClr val="FF0000"/>
                </a:solidFill>
              </a:rPr>
              <a:t>》</a:t>
            </a:r>
            <a:r>
              <a:rPr lang="ja-JP" altLang="en-US" sz="800" dirty="0">
                <a:solidFill>
                  <a:srgbClr val="FF0000"/>
                </a:solidFill>
              </a:rPr>
              <a:t>休業中</a:t>
            </a:r>
            <a:endParaRPr lang="ja-JP" altLang="en-US" sz="800" dirty="0">
              <a:solidFill>
                <a:srgbClr val="FF0000"/>
              </a:solidFill>
              <a:latin typeface="Arial" charset="0"/>
            </a:endParaRPr>
          </a:p>
        </p:txBody>
      </p:sp>
      <p:sp>
        <p:nvSpPr>
          <p:cNvPr id="170" name="正方形/長方形 169">
            <a:extLst>
              <a:ext uri="{FF2B5EF4-FFF2-40B4-BE49-F238E27FC236}">
                <a16:creationId xmlns:a16="http://schemas.microsoft.com/office/drawing/2014/main" id="{E2FB2FD2-C601-455C-9417-16FB7C8D5A5E}"/>
              </a:ext>
            </a:extLst>
          </p:cNvPr>
          <p:cNvSpPr/>
          <p:nvPr/>
        </p:nvSpPr>
        <p:spPr bwMode="auto">
          <a:xfrm>
            <a:off x="5680000" y="695262"/>
            <a:ext cx="1185151"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定期的に連絡を取り、状況を</a:t>
            </a:r>
            <a:endParaRPr lang="en-US" altLang="ja-JP" sz="600" dirty="0"/>
          </a:p>
          <a:p>
            <a:pPr defTabSz="957341" fontAlgn="base">
              <a:spcBef>
                <a:spcPct val="0"/>
              </a:spcBef>
              <a:spcAft>
                <a:spcPct val="0"/>
              </a:spcAft>
            </a:pPr>
            <a:r>
              <a:rPr lang="ja-JP" altLang="en-US" sz="600" dirty="0"/>
              <a:t>把握しましょう</a:t>
            </a:r>
          </a:p>
        </p:txBody>
      </p:sp>
      <p:sp>
        <p:nvSpPr>
          <p:cNvPr id="171" name="正方形/長方形 170">
            <a:extLst>
              <a:ext uri="{FF2B5EF4-FFF2-40B4-BE49-F238E27FC236}">
                <a16:creationId xmlns:a16="http://schemas.microsoft.com/office/drawing/2014/main" id="{DA01315B-BD5F-4FBD-BDE3-CF2013CCDF40}"/>
              </a:ext>
            </a:extLst>
          </p:cNvPr>
          <p:cNvSpPr/>
          <p:nvPr/>
        </p:nvSpPr>
        <p:spPr bwMode="auto">
          <a:xfrm>
            <a:off x="1146739" y="986590"/>
            <a:ext cx="464978" cy="294577"/>
          </a:xfrm>
          <a:prstGeom prst="rect">
            <a:avLst/>
          </a:prstGeom>
          <a:solidFill>
            <a:schemeClr val="accent6">
              <a:lumMod val="60000"/>
              <a:lumOff val="40000"/>
            </a:schemeClr>
          </a:solidFill>
          <a:ln w="12700">
            <a:noFill/>
            <a:round/>
            <a:headEnd/>
            <a:tailEnd type="triangle" w="med" len="sm"/>
          </a:ln>
        </p:spPr>
        <p:txBody>
          <a:bodyPr lIns="68415" tIns="34208" rIns="68415" bIns="34208" rtlCol="0" anchor="ctr"/>
          <a:lstStyle/>
          <a:p>
            <a:pPr algn="ctr"/>
            <a:r>
              <a:rPr kumimoji="1" lang="ja-JP" altLang="en-US" sz="600" dirty="0">
                <a:latin typeface="HGSｺﾞｼｯｸM" panose="020B0600000000000000" pitchFamily="50" charset="-128"/>
                <a:ea typeface="HGSｺﾞｼｯｸM" panose="020B0600000000000000" pitchFamily="50" charset="-128"/>
              </a:rPr>
              <a:t>育児休業</a:t>
            </a:r>
          </a:p>
        </p:txBody>
      </p:sp>
      <p:sp>
        <p:nvSpPr>
          <p:cNvPr id="150" name="Rectangle 45">
            <a:extLst>
              <a:ext uri="{FF2B5EF4-FFF2-40B4-BE49-F238E27FC236}">
                <a16:creationId xmlns:a16="http://schemas.microsoft.com/office/drawing/2014/main" id="{4B14F2B0-C9AA-4794-B7D5-6913483AC8F2}"/>
              </a:ext>
            </a:extLst>
          </p:cNvPr>
          <p:cNvSpPr>
            <a:spLocks noChangeArrowheads="1"/>
          </p:cNvSpPr>
          <p:nvPr/>
        </p:nvSpPr>
        <p:spPr bwMode="auto">
          <a:xfrm>
            <a:off x="4924927" y="4077088"/>
            <a:ext cx="972000" cy="144000"/>
          </a:xfrm>
          <a:prstGeom prst="rect">
            <a:avLst/>
          </a:prstGeom>
          <a:solidFill>
            <a:srgbClr val="FCAE91"/>
          </a:solidFill>
          <a:ln w="9525">
            <a:noFill/>
            <a:miter lim="800000"/>
            <a:headEnd/>
            <a:tailEnd/>
          </a:ln>
        </p:spPr>
        <p:txBody>
          <a:bodyPr wrap="none" lIns="67338" tIns="35016" rIns="67338" bIns="35016" anchor="ctr"/>
          <a:lstStyle/>
          <a:p>
            <a:pPr algn="ctr" defTabSz="957341"/>
            <a:r>
              <a:rPr lang="ja-JP" altLang="en-US" sz="1000" dirty="0">
                <a:latin typeface="HGSｺﾞｼｯｸM" pitchFamily="50" charset="-128"/>
                <a:ea typeface="HGSｺﾞｼｯｸM" pitchFamily="50" charset="-128"/>
              </a:rPr>
              <a:t>産後パパ育休</a:t>
            </a:r>
          </a:p>
        </p:txBody>
      </p:sp>
      <p:sp>
        <p:nvSpPr>
          <p:cNvPr id="157" name="Text Box 120">
            <a:extLst>
              <a:ext uri="{FF2B5EF4-FFF2-40B4-BE49-F238E27FC236}">
                <a16:creationId xmlns:a16="http://schemas.microsoft.com/office/drawing/2014/main" id="{D26CA923-F4DD-4DA8-8F1E-6DB9DA2E5AB5}"/>
              </a:ext>
            </a:extLst>
          </p:cNvPr>
          <p:cNvSpPr txBox="1">
            <a:spLocks noChangeArrowheads="1"/>
          </p:cNvSpPr>
          <p:nvPr/>
        </p:nvSpPr>
        <p:spPr bwMode="auto">
          <a:xfrm>
            <a:off x="2650781" y="2480832"/>
            <a:ext cx="1294107" cy="340020"/>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defRPr/>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産後パパ育休中の就労申出</a:t>
            </a:r>
            <a:endParaRPr lang="en-US" altLang="ja-JP" sz="700" b="1" dirty="0">
              <a:latin typeface="HGSｺﾞｼｯｸM" pitchFamily="50" charset="-128"/>
              <a:ea typeface="HGSｺﾞｼｯｸM" pitchFamily="50" charset="-128"/>
            </a:endParaRPr>
          </a:p>
          <a:p>
            <a:pPr marL="67703" indent="-67703" defTabSz="957341">
              <a:spcBef>
                <a:spcPct val="50000"/>
              </a:spcBef>
              <a:defRPr/>
            </a:pPr>
            <a:r>
              <a:rPr lang="ja-JP" altLang="en-US" sz="700" b="1" dirty="0">
                <a:latin typeface="HGSｺﾞｼｯｸM" pitchFamily="50" charset="-128"/>
                <a:ea typeface="HGSｺﾞｼｯｸM" pitchFamily="50" charset="-128"/>
              </a:rPr>
              <a:t>（労使協定がある場合）</a:t>
            </a:r>
            <a:endParaRPr lang="en-US" altLang="ja-JP" sz="700" b="1" dirty="0">
              <a:latin typeface="HGSｺﾞｼｯｸM" pitchFamily="50" charset="-128"/>
              <a:ea typeface="HGSｺﾞｼｯｸM" pitchFamily="50" charset="-128"/>
            </a:endParaRPr>
          </a:p>
        </p:txBody>
      </p:sp>
      <p:sp>
        <p:nvSpPr>
          <p:cNvPr id="9" name="テキスト ボックス 8">
            <a:extLst>
              <a:ext uri="{FF2B5EF4-FFF2-40B4-BE49-F238E27FC236}">
                <a16:creationId xmlns:a16="http://schemas.microsoft.com/office/drawing/2014/main" id="{559A01A0-0343-4DA2-8B52-1B0135E264D5}"/>
              </a:ext>
            </a:extLst>
          </p:cNvPr>
          <p:cNvSpPr txBox="1"/>
          <p:nvPr/>
        </p:nvSpPr>
        <p:spPr>
          <a:xfrm>
            <a:off x="6079432" y="4654877"/>
            <a:ext cx="1609872" cy="646331"/>
          </a:xfrm>
          <a:prstGeom prst="rect">
            <a:avLst/>
          </a:prstGeom>
          <a:noFill/>
        </p:spPr>
        <p:txBody>
          <a:bodyPr wrap="square" rtlCol="0">
            <a:spAutoFit/>
          </a:bodyPr>
          <a:lstStyle/>
          <a:p>
            <a:r>
              <a:rPr lang="ja-JP" altLang="en-US" sz="600" dirty="0">
                <a:solidFill>
                  <a:srgbClr val="000000"/>
                </a:solidFill>
                <a:latin typeface="HGSｺﾞｼｯｸM" pitchFamily="50" charset="-128"/>
                <a:ea typeface="HGSｺﾞｼｯｸM" pitchFamily="50" charset="-128"/>
              </a:rPr>
              <a:t>父母がともに育児休業を取得する場合は子が１歳２か月に達するまで休業可能（取得期間は１年間）　　</a:t>
            </a:r>
          </a:p>
          <a:p>
            <a:endParaRPr kumimoji="1" lang="ja-JP" altLang="en-US" dirty="0"/>
          </a:p>
        </p:txBody>
      </p:sp>
      <p:sp>
        <p:nvSpPr>
          <p:cNvPr id="165" name="Text Box 50">
            <a:extLst>
              <a:ext uri="{FF2B5EF4-FFF2-40B4-BE49-F238E27FC236}">
                <a16:creationId xmlns:a16="http://schemas.microsoft.com/office/drawing/2014/main" id="{7CE12B4E-E5F1-4C89-93A3-29248EF4A2B6}"/>
              </a:ext>
            </a:extLst>
          </p:cNvPr>
          <p:cNvSpPr txBox="1">
            <a:spLocks noChangeArrowheads="1"/>
          </p:cNvSpPr>
          <p:nvPr/>
        </p:nvSpPr>
        <p:spPr bwMode="auto">
          <a:xfrm>
            <a:off x="4895465" y="4358754"/>
            <a:ext cx="1196963" cy="286160"/>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ja-JP" altLang="en-US" sz="700" dirty="0">
                <a:latin typeface="HGSｺﾞｼｯｸM" pitchFamily="50" charset="-128"/>
                <a:ea typeface="HGSｺﾞｼｯｸM" pitchFamily="50" charset="-128"/>
              </a:rPr>
              <a:t>生後</a:t>
            </a:r>
            <a:r>
              <a:rPr lang="en-US" altLang="ja-JP" sz="700" dirty="0">
                <a:latin typeface="HGSｺﾞｼｯｸM" pitchFamily="50" charset="-128"/>
                <a:ea typeface="HGSｺﾞｼｯｸM" pitchFamily="50" charset="-128"/>
              </a:rPr>
              <a:t>8</a:t>
            </a:r>
            <a:r>
              <a:rPr lang="ja-JP" altLang="en-US" sz="700" dirty="0">
                <a:latin typeface="HGSｺﾞｼｯｸM" pitchFamily="50" charset="-128"/>
                <a:ea typeface="HGSｺﾞｼｯｸM" pitchFamily="50" charset="-128"/>
              </a:rPr>
              <a:t>週間のうち、</a:t>
            </a:r>
            <a:r>
              <a:rPr lang="en-US" altLang="ja-JP" sz="700" dirty="0">
                <a:latin typeface="HGSｺﾞｼｯｸM" pitchFamily="50" charset="-128"/>
                <a:ea typeface="HGSｺﾞｼｯｸM" pitchFamily="50" charset="-128"/>
              </a:rPr>
              <a:t>4</a:t>
            </a:r>
            <a:r>
              <a:rPr lang="ja-JP" altLang="en-US" sz="700" dirty="0">
                <a:latin typeface="HGSｺﾞｼｯｸM" pitchFamily="50" charset="-128"/>
                <a:ea typeface="HGSｺﾞｼｯｸM" pitchFamily="50" charset="-128"/>
              </a:rPr>
              <a:t>週間まで分割して</a:t>
            </a:r>
            <a:r>
              <a:rPr lang="en-US" altLang="ja-JP" sz="700" dirty="0">
                <a:latin typeface="HGSｺﾞｼｯｸM" pitchFamily="50" charset="-128"/>
                <a:ea typeface="HGSｺﾞｼｯｸM" pitchFamily="50" charset="-128"/>
              </a:rPr>
              <a:t>2</a:t>
            </a:r>
            <a:r>
              <a:rPr lang="ja-JP" altLang="en-US" sz="700" dirty="0">
                <a:latin typeface="HGSｺﾞｼｯｸM" pitchFamily="50" charset="-128"/>
                <a:ea typeface="HGSｺﾞｼｯｸM" pitchFamily="50" charset="-128"/>
              </a:rPr>
              <a:t>回取得可能</a:t>
            </a:r>
          </a:p>
        </p:txBody>
      </p:sp>
      <p:sp>
        <p:nvSpPr>
          <p:cNvPr id="138" name="正方形/長方形 137">
            <a:extLst>
              <a:ext uri="{FF2B5EF4-FFF2-40B4-BE49-F238E27FC236}">
                <a16:creationId xmlns:a16="http://schemas.microsoft.com/office/drawing/2014/main" id="{007EBA6B-A6E5-49B2-A4AE-3A83A93CD199}"/>
              </a:ext>
            </a:extLst>
          </p:cNvPr>
          <p:cNvSpPr/>
          <p:nvPr/>
        </p:nvSpPr>
        <p:spPr bwMode="auto">
          <a:xfrm>
            <a:off x="16778" y="259245"/>
            <a:ext cx="1064568" cy="288032"/>
          </a:xfrm>
          <a:prstGeom prst="rect">
            <a:avLst/>
          </a:prstGeom>
          <a:solidFill>
            <a:srgbClr val="6600FF"/>
          </a:solidFill>
          <a:ln w="9525">
            <a:solidFill>
              <a:schemeClr val="tx1"/>
            </a:solidFill>
            <a:round/>
            <a:headEnd/>
            <a:tailEnd type="triangle" w="med" len="sm"/>
          </a:ln>
        </p:spPr>
        <p:txBody>
          <a:bodyPr lIns="68415" tIns="34208" rIns="68415" bIns="34208" rtlCol="0" anchor="ctr"/>
          <a:lstStyle/>
          <a:p>
            <a:pPr algn="ctr"/>
            <a:r>
              <a:rPr lang="ja-JP" altLang="en-US" sz="1200" b="1" dirty="0">
                <a:solidFill>
                  <a:schemeClr val="bg1"/>
                </a:solidFill>
                <a:latin typeface="HGSｺﾞｼｯｸM" pitchFamily="50" charset="-128"/>
                <a:ea typeface="HGSｺﾞｼｯｸM" pitchFamily="50" charset="-128"/>
              </a:rPr>
              <a:t>男性従業員用</a:t>
            </a:r>
          </a:p>
        </p:txBody>
      </p:sp>
      <p:sp>
        <p:nvSpPr>
          <p:cNvPr id="167" name="フリーフォーム: 図形 166">
            <a:extLst>
              <a:ext uri="{FF2B5EF4-FFF2-40B4-BE49-F238E27FC236}">
                <a16:creationId xmlns:a16="http://schemas.microsoft.com/office/drawing/2014/main" id="{E0FDF9D8-BB82-4C73-8E81-A8D857329590}"/>
              </a:ext>
            </a:extLst>
          </p:cNvPr>
          <p:cNvSpPr/>
          <p:nvPr/>
        </p:nvSpPr>
        <p:spPr bwMode="auto">
          <a:xfrm>
            <a:off x="314425" y="18084"/>
            <a:ext cx="9349134" cy="208419"/>
          </a:xfrm>
          <a:custGeom>
            <a:avLst/>
            <a:gdLst>
              <a:gd name="connsiteX0" fmla="*/ 108000 w 9349134"/>
              <a:gd name="connsiteY0" fmla="*/ 0 h 216024"/>
              <a:gd name="connsiteX1" fmla="*/ 108000 w 9349134"/>
              <a:gd name="connsiteY1" fmla="*/ 0 h 216024"/>
              <a:gd name="connsiteX2" fmla="*/ 9241134 w 9349134"/>
              <a:gd name="connsiteY2" fmla="*/ 0 h 216024"/>
              <a:gd name="connsiteX3" fmla="*/ 9247087 w 9349134"/>
              <a:gd name="connsiteY3" fmla="*/ 0 h 216024"/>
              <a:gd name="connsiteX4" fmla="*/ 9247087 w 9349134"/>
              <a:gd name="connsiteY4" fmla="*/ 1202 h 216024"/>
              <a:gd name="connsiteX5" fmla="*/ 9283173 w 9349134"/>
              <a:gd name="connsiteY5" fmla="*/ 8488 h 216024"/>
              <a:gd name="connsiteX6" fmla="*/ 9349134 w 9349134"/>
              <a:gd name="connsiteY6" fmla="*/ 108012 h 216024"/>
              <a:gd name="connsiteX7" fmla="*/ 9283173 w 9349134"/>
              <a:gd name="connsiteY7" fmla="*/ 207536 h 216024"/>
              <a:gd name="connsiteX8" fmla="*/ 9247087 w 9349134"/>
              <a:gd name="connsiteY8" fmla="*/ 214822 h 216024"/>
              <a:gd name="connsiteX9" fmla="*/ 9247087 w 9349134"/>
              <a:gd name="connsiteY9" fmla="*/ 216000 h 216024"/>
              <a:gd name="connsiteX10" fmla="*/ 9241253 w 9349134"/>
              <a:gd name="connsiteY10" fmla="*/ 216000 h 216024"/>
              <a:gd name="connsiteX11" fmla="*/ 9241134 w 9349134"/>
              <a:gd name="connsiteY11" fmla="*/ 216024 h 216024"/>
              <a:gd name="connsiteX12" fmla="*/ 9241015 w 9349134"/>
              <a:gd name="connsiteY12" fmla="*/ 216000 h 216024"/>
              <a:gd name="connsiteX13" fmla="*/ 108119 w 9349134"/>
              <a:gd name="connsiteY13" fmla="*/ 216000 h 216024"/>
              <a:gd name="connsiteX14" fmla="*/ 108000 w 9349134"/>
              <a:gd name="connsiteY14" fmla="*/ 216024 h 216024"/>
              <a:gd name="connsiteX15" fmla="*/ 107881 w 9349134"/>
              <a:gd name="connsiteY15" fmla="*/ 216000 h 216024"/>
              <a:gd name="connsiteX16" fmla="*/ 102071 w 9349134"/>
              <a:gd name="connsiteY16" fmla="*/ 216000 h 216024"/>
              <a:gd name="connsiteX17" fmla="*/ 102071 w 9349134"/>
              <a:gd name="connsiteY17" fmla="*/ 214827 h 216024"/>
              <a:gd name="connsiteX18" fmla="*/ 65962 w 9349134"/>
              <a:gd name="connsiteY18" fmla="*/ 207536 h 216024"/>
              <a:gd name="connsiteX19" fmla="*/ 0 w 9349134"/>
              <a:gd name="connsiteY19" fmla="*/ 108012 h 216024"/>
              <a:gd name="connsiteX20" fmla="*/ 65962 w 9349134"/>
              <a:gd name="connsiteY20" fmla="*/ 8488 h 216024"/>
              <a:gd name="connsiteX21" fmla="*/ 102071 w 9349134"/>
              <a:gd name="connsiteY21" fmla="*/ 1197 h 216024"/>
              <a:gd name="connsiteX22" fmla="*/ 102071 w 9349134"/>
              <a:gd name="connsiteY22" fmla="*/ 0 h 216024"/>
              <a:gd name="connsiteX23" fmla="*/ 108000 w 9349134"/>
              <a:gd name="connsiteY23" fmla="*/ 0 h 216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349134" h="216024">
                <a:moveTo>
                  <a:pt x="108000" y="0"/>
                </a:moveTo>
                <a:lnTo>
                  <a:pt x="108000" y="0"/>
                </a:lnTo>
                <a:lnTo>
                  <a:pt x="9241134" y="0"/>
                </a:lnTo>
                <a:lnTo>
                  <a:pt x="9247087" y="0"/>
                </a:lnTo>
                <a:lnTo>
                  <a:pt x="9247087" y="1202"/>
                </a:lnTo>
                <a:lnTo>
                  <a:pt x="9283173" y="8488"/>
                </a:lnTo>
                <a:cubicBezTo>
                  <a:pt x="9321935" y="24885"/>
                  <a:pt x="9349134" y="63272"/>
                  <a:pt x="9349134" y="108012"/>
                </a:cubicBezTo>
                <a:cubicBezTo>
                  <a:pt x="9349134" y="152752"/>
                  <a:pt x="9321935" y="191139"/>
                  <a:pt x="9283173" y="207536"/>
                </a:cubicBezTo>
                <a:lnTo>
                  <a:pt x="9247087" y="214822"/>
                </a:lnTo>
                <a:lnTo>
                  <a:pt x="9247087" y="216000"/>
                </a:lnTo>
                <a:lnTo>
                  <a:pt x="9241253" y="216000"/>
                </a:lnTo>
                <a:lnTo>
                  <a:pt x="9241134" y="216024"/>
                </a:lnTo>
                <a:lnTo>
                  <a:pt x="9241015" y="216000"/>
                </a:lnTo>
                <a:lnTo>
                  <a:pt x="108119" y="216000"/>
                </a:lnTo>
                <a:lnTo>
                  <a:pt x="108000" y="216024"/>
                </a:lnTo>
                <a:lnTo>
                  <a:pt x="107881" y="216000"/>
                </a:lnTo>
                <a:lnTo>
                  <a:pt x="102071" y="216000"/>
                </a:lnTo>
                <a:lnTo>
                  <a:pt x="102071" y="214827"/>
                </a:lnTo>
                <a:lnTo>
                  <a:pt x="65962" y="207536"/>
                </a:lnTo>
                <a:cubicBezTo>
                  <a:pt x="27199" y="191139"/>
                  <a:pt x="0" y="152752"/>
                  <a:pt x="0" y="108012"/>
                </a:cubicBezTo>
                <a:cubicBezTo>
                  <a:pt x="0" y="63272"/>
                  <a:pt x="27199" y="24885"/>
                  <a:pt x="65962" y="8488"/>
                </a:cubicBezTo>
                <a:lnTo>
                  <a:pt x="102071" y="1197"/>
                </a:lnTo>
                <a:lnTo>
                  <a:pt x="102071" y="0"/>
                </a:lnTo>
                <a:lnTo>
                  <a:pt x="108000" y="0"/>
                </a:lnTo>
                <a:close/>
              </a:path>
            </a:pathLst>
          </a:custGeom>
          <a:noFill/>
          <a:ln w="22225">
            <a:solidFill>
              <a:srgbClr val="0070C0"/>
            </a:solidFill>
            <a:round/>
            <a:headEnd/>
            <a:tailEnd type="triangle" w="med" len="sm"/>
          </a:ln>
        </p:spPr>
        <p:txBody>
          <a:bodyPr lIns="68415" tIns="34208" rIns="68415" bIns="34208" rtlCol="0" anchor="ctr"/>
          <a:lstStyle/>
          <a:p>
            <a:pPr algn="ctr"/>
            <a:r>
              <a:rPr lang="ja-JP" altLang="en-US" sz="1200" b="1" dirty="0">
                <a:latin typeface="HGSｺﾞｼｯｸM" pitchFamily="50" charset="-128"/>
                <a:ea typeface="HGSｺﾞｼｯｸM" pitchFamily="50" charset="-128"/>
              </a:rPr>
              <a:t>妊娠期から復職後までの支援・手続きフロー</a:t>
            </a:r>
          </a:p>
        </p:txBody>
      </p:sp>
      <p:sp>
        <p:nvSpPr>
          <p:cNvPr id="302" name="Text Box 55">
            <a:extLst>
              <a:ext uri="{FF2B5EF4-FFF2-40B4-BE49-F238E27FC236}">
                <a16:creationId xmlns:a16="http://schemas.microsoft.com/office/drawing/2014/main" id="{D8312672-3D1E-471D-AEA2-0A2AF8ACE272}"/>
              </a:ext>
            </a:extLst>
          </p:cNvPr>
          <p:cNvSpPr txBox="1">
            <a:spLocks noChangeArrowheads="1"/>
          </p:cNvSpPr>
          <p:nvPr/>
        </p:nvSpPr>
        <p:spPr bwMode="auto">
          <a:xfrm>
            <a:off x="7185248" y="5830431"/>
            <a:ext cx="2592288" cy="255382"/>
          </a:xfrm>
          <a:prstGeom prst="rect">
            <a:avLst/>
          </a:prstGeom>
          <a:solidFill>
            <a:schemeClr val="bg1"/>
          </a:solid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・子が３歳までの間、報酬が低下した場合でも出生前の標準報酬月額に基づく年金額が受け取れる制度</a:t>
            </a:r>
          </a:p>
        </p:txBody>
      </p:sp>
      <p:sp>
        <p:nvSpPr>
          <p:cNvPr id="303" name="Rectangle 54">
            <a:extLst>
              <a:ext uri="{FF2B5EF4-FFF2-40B4-BE49-F238E27FC236}">
                <a16:creationId xmlns:a16="http://schemas.microsoft.com/office/drawing/2014/main" id="{1D70FE91-F2E0-41EA-BB45-C77137E0B56A}"/>
              </a:ext>
            </a:extLst>
          </p:cNvPr>
          <p:cNvSpPr>
            <a:spLocks noChangeArrowheads="1"/>
          </p:cNvSpPr>
          <p:nvPr/>
        </p:nvSpPr>
        <p:spPr bwMode="auto">
          <a:xfrm>
            <a:off x="7172587" y="5638107"/>
            <a:ext cx="2676957" cy="205200"/>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厚生年金 養育期間の従前標準月額のみなし措置</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p>
        </p:txBody>
      </p:sp>
      <p:sp>
        <p:nvSpPr>
          <p:cNvPr id="304" name="Text Box 148">
            <a:extLst>
              <a:ext uri="{FF2B5EF4-FFF2-40B4-BE49-F238E27FC236}">
                <a16:creationId xmlns:a16="http://schemas.microsoft.com/office/drawing/2014/main" id="{F68F5F07-F363-41F8-BE9E-33173442F00F}"/>
              </a:ext>
            </a:extLst>
          </p:cNvPr>
          <p:cNvSpPr txBox="1">
            <a:spLocks noChangeArrowheads="1"/>
          </p:cNvSpPr>
          <p:nvPr/>
        </p:nvSpPr>
        <p:spPr bwMode="auto">
          <a:xfrm>
            <a:off x="7121629" y="5473884"/>
            <a:ext cx="674600"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年金事務所</a:t>
            </a:r>
            <a:r>
              <a:rPr lang="en-US" altLang="ja-JP" sz="600" dirty="0">
                <a:latin typeface="HGSｺﾞｼｯｸM" pitchFamily="50" charset="-128"/>
                <a:ea typeface="HGSｺﾞｼｯｸM" pitchFamily="50" charset="-128"/>
              </a:rPr>
              <a:t>】</a:t>
            </a:r>
          </a:p>
        </p:txBody>
      </p:sp>
      <p:sp>
        <p:nvSpPr>
          <p:cNvPr id="305" name="Text Box 148">
            <a:extLst>
              <a:ext uri="{FF2B5EF4-FFF2-40B4-BE49-F238E27FC236}">
                <a16:creationId xmlns:a16="http://schemas.microsoft.com/office/drawing/2014/main" id="{8059B5FF-A19E-4F61-B21C-7DFA7BAB477C}"/>
              </a:ext>
            </a:extLst>
          </p:cNvPr>
          <p:cNvSpPr txBox="1">
            <a:spLocks noChangeArrowheads="1"/>
          </p:cNvSpPr>
          <p:nvPr/>
        </p:nvSpPr>
        <p:spPr bwMode="auto">
          <a:xfrm>
            <a:off x="5534975" y="5084796"/>
            <a:ext cx="751544"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ハローワーク</a:t>
            </a:r>
            <a:r>
              <a:rPr lang="en-US" altLang="ja-JP" sz="600" dirty="0">
                <a:latin typeface="HGSｺﾞｼｯｸM" pitchFamily="50" charset="-128"/>
                <a:ea typeface="HGSｺﾞｼｯｸM" pitchFamily="50" charset="-128"/>
              </a:rPr>
              <a:t>】</a:t>
            </a:r>
          </a:p>
        </p:txBody>
      </p:sp>
      <p:sp>
        <p:nvSpPr>
          <p:cNvPr id="306" name="Text Box 55">
            <a:extLst>
              <a:ext uri="{FF2B5EF4-FFF2-40B4-BE49-F238E27FC236}">
                <a16:creationId xmlns:a16="http://schemas.microsoft.com/office/drawing/2014/main" id="{1F9A4676-4E02-4839-8B22-4BA425193103}"/>
              </a:ext>
            </a:extLst>
          </p:cNvPr>
          <p:cNvSpPr txBox="1">
            <a:spLocks noChangeArrowheads="1"/>
          </p:cNvSpPr>
          <p:nvPr/>
        </p:nvSpPr>
        <p:spPr bwMode="auto">
          <a:xfrm>
            <a:off x="5507004" y="5414671"/>
            <a:ext cx="1606236" cy="255382"/>
          </a:xfrm>
          <a:prstGeom prst="rect">
            <a:avLst/>
          </a:prstGeom>
          <a:solidFill>
            <a:schemeClr val="bg1"/>
          </a:solid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・育休開始から</a:t>
            </a:r>
            <a:r>
              <a:rPr lang="en-US" altLang="ja-JP" sz="600" dirty="0">
                <a:latin typeface="HGSｺﾞｼｯｸM" pitchFamily="50" charset="-128"/>
                <a:ea typeface="HGSｺﾞｼｯｸM" pitchFamily="50" charset="-128"/>
              </a:rPr>
              <a:t>180</a:t>
            </a:r>
            <a:r>
              <a:rPr lang="ja-JP" altLang="en-US" sz="600" dirty="0">
                <a:latin typeface="HGSｺﾞｼｯｸM" pitchFamily="50" charset="-128"/>
                <a:ea typeface="HGSｺﾞｼｯｸM" pitchFamily="50" charset="-128"/>
              </a:rPr>
              <a:t>日目までは賃金の</a:t>
            </a:r>
            <a:r>
              <a:rPr lang="en-US" altLang="ja-JP" sz="600" dirty="0">
                <a:latin typeface="HGSｺﾞｼｯｸM" pitchFamily="50" charset="-128"/>
                <a:ea typeface="HGSｺﾞｼｯｸM" pitchFamily="50" charset="-128"/>
              </a:rPr>
              <a:t>67</a:t>
            </a:r>
            <a:r>
              <a:rPr lang="ja-JP" altLang="en-US" sz="600" dirty="0">
                <a:latin typeface="HGSｺﾞｼｯｸM" pitchFamily="50" charset="-128"/>
                <a:ea typeface="HGSｺﾞｼｯｸM" pitchFamily="50" charset="-128"/>
              </a:rPr>
              <a:t>％、</a:t>
            </a:r>
            <a:r>
              <a:rPr lang="en-US" altLang="ja-JP" sz="600" dirty="0">
                <a:latin typeface="HGSｺﾞｼｯｸM" pitchFamily="50" charset="-128"/>
                <a:ea typeface="HGSｺﾞｼｯｸM" pitchFamily="50" charset="-128"/>
              </a:rPr>
              <a:t>181</a:t>
            </a:r>
            <a:r>
              <a:rPr lang="ja-JP" altLang="en-US" sz="600" dirty="0">
                <a:latin typeface="HGSｺﾞｼｯｸM" pitchFamily="50" charset="-128"/>
                <a:ea typeface="HGSｺﾞｼｯｸM" pitchFamily="50" charset="-128"/>
              </a:rPr>
              <a:t>日目からは</a:t>
            </a:r>
            <a:r>
              <a:rPr lang="en-US" altLang="ja-JP" sz="600" dirty="0">
                <a:latin typeface="HGSｺﾞｼｯｸM" pitchFamily="50" charset="-128"/>
                <a:ea typeface="HGSｺﾞｼｯｸM" pitchFamily="50" charset="-128"/>
              </a:rPr>
              <a:t>50</a:t>
            </a:r>
            <a:r>
              <a:rPr lang="ja-JP" altLang="en-US" sz="600" dirty="0">
                <a:latin typeface="HGSｺﾞｼｯｸM" pitchFamily="50" charset="-128"/>
                <a:ea typeface="HGSｺﾞｼｯｸM" pitchFamily="50" charset="-128"/>
              </a:rPr>
              <a:t>％が支給される制度</a:t>
            </a:r>
          </a:p>
        </p:txBody>
      </p:sp>
      <p:sp>
        <p:nvSpPr>
          <p:cNvPr id="307" name="Rectangle 54">
            <a:extLst>
              <a:ext uri="{FF2B5EF4-FFF2-40B4-BE49-F238E27FC236}">
                <a16:creationId xmlns:a16="http://schemas.microsoft.com/office/drawing/2014/main" id="{39980452-7FAF-4224-8A96-A22AD5B49EEB}"/>
              </a:ext>
            </a:extLst>
          </p:cNvPr>
          <p:cNvSpPr>
            <a:spLocks noChangeArrowheads="1"/>
          </p:cNvSpPr>
          <p:nvPr/>
        </p:nvSpPr>
        <p:spPr bwMode="auto">
          <a:xfrm>
            <a:off x="5598883" y="5223848"/>
            <a:ext cx="1209375" cy="205241"/>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育児休業給付</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
        <p:nvSpPr>
          <p:cNvPr id="308" name="Text Box 160">
            <a:extLst>
              <a:ext uri="{FF2B5EF4-FFF2-40B4-BE49-F238E27FC236}">
                <a16:creationId xmlns:a16="http://schemas.microsoft.com/office/drawing/2014/main" id="{E2F4BEC7-9B97-40F1-8E13-D4506F7D352A}"/>
              </a:ext>
            </a:extLst>
          </p:cNvPr>
          <p:cNvSpPr txBox="1">
            <a:spLocks noChangeArrowheads="1"/>
          </p:cNvSpPr>
          <p:nvPr/>
        </p:nvSpPr>
        <p:spPr bwMode="auto">
          <a:xfrm>
            <a:off x="5701000" y="6191116"/>
            <a:ext cx="1483317" cy="255382"/>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乳幼児の予防接種（市区町村により予防接種の助成・種類は異なる）</a:t>
            </a:r>
          </a:p>
        </p:txBody>
      </p:sp>
      <p:sp>
        <p:nvSpPr>
          <p:cNvPr id="133" name="正方形/長方形 132">
            <a:extLst>
              <a:ext uri="{FF2B5EF4-FFF2-40B4-BE49-F238E27FC236}">
                <a16:creationId xmlns:a16="http://schemas.microsoft.com/office/drawing/2014/main" id="{0C05F5E6-32A7-4DDF-8CAF-D4DE5242AA3F}"/>
              </a:ext>
            </a:extLst>
          </p:cNvPr>
          <p:cNvSpPr/>
          <p:nvPr/>
        </p:nvSpPr>
        <p:spPr bwMode="auto">
          <a:xfrm>
            <a:off x="1568443" y="1316705"/>
            <a:ext cx="1347578" cy="25520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◎育休復帰支援プラン策定</a:t>
            </a:r>
            <a:endParaRPr lang="ja-JP" altLang="en-US" sz="800" dirty="0">
              <a:solidFill>
                <a:srgbClr val="FF0000"/>
              </a:solidFill>
              <a:latin typeface="Arial" charset="0"/>
              <a:ea typeface="ＭＳ Ｐゴシック" pitchFamily="50" charset="-128"/>
            </a:endParaRPr>
          </a:p>
        </p:txBody>
      </p:sp>
      <p:sp>
        <p:nvSpPr>
          <p:cNvPr id="146" name="正方形/長方形 145">
            <a:extLst>
              <a:ext uri="{FF2B5EF4-FFF2-40B4-BE49-F238E27FC236}">
                <a16:creationId xmlns:a16="http://schemas.microsoft.com/office/drawing/2014/main" id="{E0AB2D26-F186-4382-8674-B64E4CA0C445}"/>
              </a:ext>
            </a:extLst>
          </p:cNvPr>
          <p:cNvSpPr/>
          <p:nvPr/>
        </p:nvSpPr>
        <p:spPr bwMode="auto">
          <a:xfrm>
            <a:off x="1640813" y="1524708"/>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t>●業務の棚卸し</a:t>
            </a:r>
            <a:endParaRPr lang="ja-JP" altLang="en-US" sz="800" dirty="0">
              <a:latin typeface="Arial" charset="0"/>
              <a:ea typeface="ＭＳ Ｐゴシック" pitchFamily="50" charset="-128"/>
            </a:endParaRPr>
          </a:p>
        </p:txBody>
      </p:sp>
      <p:sp>
        <p:nvSpPr>
          <p:cNvPr id="161" name="正方形/長方形 160">
            <a:extLst>
              <a:ext uri="{FF2B5EF4-FFF2-40B4-BE49-F238E27FC236}">
                <a16:creationId xmlns:a16="http://schemas.microsoft.com/office/drawing/2014/main" id="{582F4CD3-D210-49ED-9366-9FC321B41A9A}"/>
              </a:ext>
            </a:extLst>
          </p:cNvPr>
          <p:cNvSpPr/>
          <p:nvPr/>
        </p:nvSpPr>
        <p:spPr bwMode="auto">
          <a:xfrm>
            <a:off x="1640813" y="1604918"/>
            <a:ext cx="1271466" cy="380000"/>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担当業務の</a:t>
            </a:r>
            <a:r>
              <a:rPr lang="ja-JP" altLang="en-US" sz="600" dirty="0">
                <a:latin typeface="Arial" charset="0"/>
                <a:ea typeface="ＭＳ Ｐゴシック" pitchFamily="50" charset="-128"/>
              </a:rPr>
              <a:t>流れ・所要時間を確認し、不要な作業の洗い出し・整理を行い、</a:t>
            </a:r>
            <a:r>
              <a:rPr lang="ja-JP" altLang="en-US" sz="600" dirty="0"/>
              <a:t>業務をスリム化しましょう</a:t>
            </a:r>
            <a:endParaRPr lang="en-US" altLang="ja-JP" sz="600" dirty="0"/>
          </a:p>
        </p:txBody>
      </p:sp>
      <p:sp>
        <p:nvSpPr>
          <p:cNvPr id="168" name="正方形/長方形 167">
            <a:extLst>
              <a:ext uri="{FF2B5EF4-FFF2-40B4-BE49-F238E27FC236}">
                <a16:creationId xmlns:a16="http://schemas.microsoft.com/office/drawing/2014/main" id="{ED533E4E-0905-47B8-983C-893C8BB2293B}"/>
              </a:ext>
            </a:extLst>
          </p:cNvPr>
          <p:cNvSpPr/>
          <p:nvPr/>
        </p:nvSpPr>
        <p:spPr bwMode="auto">
          <a:xfrm>
            <a:off x="3895531" y="1506809"/>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t>●◎業務の引き継ぎ</a:t>
            </a:r>
            <a:endParaRPr lang="ja-JP" altLang="en-US" sz="800" dirty="0">
              <a:latin typeface="Arial" charset="0"/>
              <a:ea typeface="ＭＳ Ｐゴシック" pitchFamily="50" charset="-128"/>
            </a:endParaRPr>
          </a:p>
        </p:txBody>
      </p:sp>
      <p:sp>
        <p:nvSpPr>
          <p:cNvPr id="172" name="正方形/長方形 171">
            <a:extLst>
              <a:ext uri="{FF2B5EF4-FFF2-40B4-BE49-F238E27FC236}">
                <a16:creationId xmlns:a16="http://schemas.microsoft.com/office/drawing/2014/main" id="{0218F74F-6AC1-42DC-B90F-FF2E8245944E}"/>
              </a:ext>
            </a:extLst>
          </p:cNvPr>
          <p:cNvSpPr/>
          <p:nvPr/>
        </p:nvSpPr>
        <p:spPr bwMode="auto">
          <a:xfrm>
            <a:off x="3920391" y="1660703"/>
            <a:ext cx="1320822" cy="260046"/>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担当業務の手順を休業中の担当者に引き継ぎましょう。必要な場合は、引継用のマニュアルを作成しましょう</a:t>
            </a:r>
            <a:endParaRPr lang="en-US" altLang="ja-JP" sz="600" dirty="0"/>
          </a:p>
        </p:txBody>
      </p:sp>
      <p:sp>
        <p:nvSpPr>
          <p:cNvPr id="173" name="正方形/長方形 172">
            <a:extLst>
              <a:ext uri="{FF2B5EF4-FFF2-40B4-BE49-F238E27FC236}">
                <a16:creationId xmlns:a16="http://schemas.microsoft.com/office/drawing/2014/main" id="{2D846FE5-D620-43B3-B63D-B7C66718A1AC}"/>
              </a:ext>
            </a:extLst>
          </p:cNvPr>
          <p:cNvSpPr/>
          <p:nvPr/>
        </p:nvSpPr>
        <p:spPr bwMode="auto">
          <a:xfrm>
            <a:off x="2888831" y="1502887"/>
            <a:ext cx="985642" cy="165837"/>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t>◎代替要員の確保</a:t>
            </a:r>
            <a:endParaRPr lang="ja-JP" altLang="en-US" sz="800" dirty="0">
              <a:latin typeface="Arial" charset="0"/>
              <a:ea typeface="ＭＳ Ｐゴシック" pitchFamily="50" charset="-128"/>
            </a:endParaRPr>
          </a:p>
        </p:txBody>
      </p:sp>
      <p:sp>
        <p:nvSpPr>
          <p:cNvPr id="174" name="正方形/長方形 173">
            <a:extLst>
              <a:ext uri="{FF2B5EF4-FFF2-40B4-BE49-F238E27FC236}">
                <a16:creationId xmlns:a16="http://schemas.microsoft.com/office/drawing/2014/main" id="{4CFE35BD-3688-4313-9019-81F0F8775BED}"/>
              </a:ext>
            </a:extLst>
          </p:cNvPr>
          <p:cNvSpPr/>
          <p:nvPr/>
        </p:nvSpPr>
        <p:spPr bwMode="auto">
          <a:xfrm>
            <a:off x="2888831" y="1620779"/>
            <a:ext cx="1080120" cy="332236"/>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社員の休業中に業務を代替する要員を、人事異動や新規採用で確保しましょう</a:t>
            </a:r>
            <a:endParaRPr lang="en-US" altLang="ja-JP" sz="600" dirty="0"/>
          </a:p>
        </p:txBody>
      </p:sp>
      <p:sp>
        <p:nvSpPr>
          <p:cNvPr id="175" name="Line 183">
            <a:extLst>
              <a:ext uri="{FF2B5EF4-FFF2-40B4-BE49-F238E27FC236}">
                <a16:creationId xmlns:a16="http://schemas.microsoft.com/office/drawing/2014/main" id="{59F43D30-FE69-4BA3-BA38-489600D9C85C}"/>
              </a:ext>
            </a:extLst>
          </p:cNvPr>
          <p:cNvSpPr>
            <a:spLocks noChangeShapeType="1"/>
          </p:cNvSpPr>
          <p:nvPr/>
        </p:nvSpPr>
        <p:spPr bwMode="auto">
          <a:xfrm>
            <a:off x="4356000" y="2267346"/>
            <a:ext cx="0" cy="18000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76" name="Line 183">
            <a:extLst>
              <a:ext uri="{FF2B5EF4-FFF2-40B4-BE49-F238E27FC236}">
                <a16:creationId xmlns:a16="http://schemas.microsoft.com/office/drawing/2014/main" id="{F49357BD-FC34-4884-B116-29EB898621C3}"/>
              </a:ext>
            </a:extLst>
          </p:cNvPr>
          <p:cNvSpPr>
            <a:spLocks noChangeShapeType="1"/>
          </p:cNvSpPr>
          <p:nvPr/>
        </p:nvSpPr>
        <p:spPr bwMode="auto">
          <a:xfrm>
            <a:off x="7113240" y="2852936"/>
            <a:ext cx="0" cy="23009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77" name="Line 183">
            <a:extLst>
              <a:ext uri="{FF2B5EF4-FFF2-40B4-BE49-F238E27FC236}">
                <a16:creationId xmlns:a16="http://schemas.microsoft.com/office/drawing/2014/main" id="{87B247D2-2A80-43B3-812D-AC915D836915}"/>
              </a:ext>
            </a:extLst>
          </p:cNvPr>
          <p:cNvSpPr>
            <a:spLocks noChangeShapeType="1"/>
          </p:cNvSpPr>
          <p:nvPr/>
        </p:nvSpPr>
        <p:spPr bwMode="auto">
          <a:xfrm>
            <a:off x="9289522" y="2876999"/>
            <a:ext cx="0" cy="23009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78" name="正方形/長方形 177">
            <a:extLst>
              <a:ext uri="{FF2B5EF4-FFF2-40B4-BE49-F238E27FC236}">
                <a16:creationId xmlns:a16="http://schemas.microsoft.com/office/drawing/2014/main" id="{6E4B6D07-98A3-4744-A905-8D46ACC08D06}"/>
              </a:ext>
            </a:extLst>
          </p:cNvPr>
          <p:cNvSpPr/>
          <p:nvPr/>
        </p:nvSpPr>
        <p:spPr bwMode="auto">
          <a:xfrm>
            <a:off x="5225786" y="1503068"/>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t>◎社員の多能工化</a:t>
            </a:r>
            <a:endParaRPr lang="ja-JP" altLang="en-US" sz="800" dirty="0">
              <a:latin typeface="Arial" charset="0"/>
              <a:ea typeface="ＭＳ Ｐゴシック" pitchFamily="50" charset="-128"/>
            </a:endParaRPr>
          </a:p>
        </p:txBody>
      </p:sp>
      <p:sp>
        <p:nvSpPr>
          <p:cNvPr id="179" name="正方形/長方形 178">
            <a:extLst>
              <a:ext uri="{FF2B5EF4-FFF2-40B4-BE49-F238E27FC236}">
                <a16:creationId xmlns:a16="http://schemas.microsoft.com/office/drawing/2014/main" id="{6D9F2EA7-FA11-4731-993F-2F1799757D4F}"/>
              </a:ext>
            </a:extLst>
          </p:cNvPr>
          <p:cNvSpPr/>
          <p:nvPr/>
        </p:nvSpPr>
        <p:spPr bwMode="auto">
          <a:xfrm>
            <a:off x="5241032" y="1620960"/>
            <a:ext cx="2832990" cy="332055"/>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複数の業務をできるスキルを社員が身につけることで、職場内で急な欠員が出てもフォローできる体制が作れます</a:t>
            </a:r>
            <a:endParaRPr lang="en-US" altLang="ja-JP" sz="600" dirty="0"/>
          </a:p>
          <a:p>
            <a:pPr defTabSz="957341" fontAlgn="base">
              <a:spcBef>
                <a:spcPct val="0"/>
              </a:spcBef>
              <a:spcAft>
                <a:spcPct val="0"/>
              </a:spcAft>
            </a:pPr>
            <a:r>
              <a:rPr lang="ja-JP" altLang="en-US" sz="600" dirty="0"/>
              <a:t>育休制度対象者が復職した後のフォローを見据え、社員の多能工化を推進しましょう</a:t>
            </a:r>
            <a:endParaRPr lang="en-US" altLang="ja-JP" sz="600" dirty="0"/>
          </a:p>
        </p:txBody>
      </p:sp>
      <p:sp>
        <p:nvSpPr>
          <p:cNvPr id="181" name="AutoShape 117">
            <a:extLst>
              <a:ext uri="{FF2B5EF4-FFF2-40B4-BE49-F238E27FC236}">
                <a16:creationId xmlns:a16="http://schemas.microsoft.com/office/drawing/2014/main" id="{359C4FB5-5A63-4817-821F-E8435EFDA2D9}"/>
              </a:ext>
            </a:extLst>
          </p:cNvPr>
          <p:cNvSpPr>
            <a:spLocks noChangeArrowheads="1"/>
          </p:cNvSpPr>
          <p:nvPr/>
        </p:nvSpPr>
        <p:spPr bwMode="auto">
          <a:xfrm>
            <a:off x="7624336" y="4501912"/>
            <a:ext cx="2043538" cy="481595"/>
          </a:xfrm>
          <a:prstGeom prst="wedgeRoundRectCallout">
            <a:avLst>
              <a:gd name="adj1" fmla="val -31481"/>
              <a:gd name="adj2" fmla="val -118746"/>
              <a:gd name="adj3" fmla="val 16667"/>
            </a:avLst>
          </a:prstGeom>
          <a:solidFill>
            <a:srgbClr val="FEDACA"/>
          </a:solidFill>
          <a:ln w="9525">
            <a:solidFill>
              <a:schemeClr val="tx1"/>
            </a:solidFill>
            <a:miter lim="800000"/>
            <a:headEnd/>
            <a:tailEnd/>
          </a:ln>
        </p:spPr>
        <p:txBody>
          <a:bodyPr lIns="67338" tIns="35016" rIns="67338" bIns="35016"/>
          <a:lstStyle/>
          <a:p>
            <a:pPr marL="66515" indent="-66515" defTabSz="957341">
              <a:spcBef>
                <a:spcPct val="25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最長２歳までの育児休業の取得</a:t>
            </a:r>
            <a:r>
              <a:rPr lang="en-US" altLang="ja-JP" sz="700" dirty="0">
                <a:latin typeface="HGSｺﾞｼｯｸM" pitchFamily="50" charset="-128"/>
                <a:ea typeface="HGSｺﾞｼｯｸM" pitchFamily="50" charset="-128"/>
              </a:rPr>
              <a:t>】</a:t>
            </a:r>
          </a:p>
        </p:txBody>
      </p:sp>
      <p:sp>
        <p:nvSpPr>
          <p:cNvPr id="182" name="テキスト ボックス 181">
            <a:extLst>
              <a:ext uri="{FF2B5EF4-FFF2-40B4-BE49-F238E27FC236}">
                <a16:creationId xmlns:a16="http://schemas.microsoft.com/office/drawing/2014/main" id="{4E4EB6DA-F4F7-4D16-B2A1-208DE4624AD4}"/>
              </a:ext>
            </a:extLst>
          </p:cNvPr>
          <p:cNvSpPr txBox="1"/>
          <p:nvPr/>
        </p:nvSpPr>
        <p:spPr>
          <a:xfrm>
            <a:off x="7624336" y="4675202"/>
            <a:ext cx="1949122" cy="276999"/>
          </a:xfrm>
          <a:prstGeom prst="rect">
            <a:avLst/>
          </a:prstGeom>
          <a:noFill/>
        </p:spPr>
        <p:txBody>
          <a:bodyPr wrap="square" rtlCol="0">
            <a:spAutoFit/>
          </a:bodyPr>
          <a:lstStyle/>
          <a:p>
            <a:r>
              <a:rPr lang="ja-JP" altLang="en-US" sz="600" dirty="0">
                <a:latin typeface="HGSｺﾞｼｯｸM" pitchFamily="50" charset="-128"/>
                <a:ea typeface="HGSｺﾞｼｯｸM" pitchFamily="50" charset="-128"/>
              </a:rPr>
              <a:t>保育所等に入所できない場合、１歳６か月（再延長の場合は２歳）まで育休を延長できる</a:t>
            </a:r>
            <a:endParaRPr kumimoji="1" lang="ja-JP" altLang="en-US" dirty="0"/>
          </a:p>
        </p:txBody>
      </p:sp>
      <p:sp>
        <p:nvSpPr>
          <p:cNvPr id="139" name="Line 183">
            <a:extLst>
              <a:ext uri="{FF2B5EF4-FFF2-40B4-BE49-F238E27FC236}">
                <a16:creationId xmlns:a16="http://schemas.microsoft.com/office/drawing/2014/main" id="{59F43D30-FE69-4BA3-BA38-489600D9C85C}"/>
              </a:ext>
            </a:extLst>
          </p:cNvPr>
          <p:cNvSpPr>
            <a:spLocks noChangeShapeType="1"/>
          </p:cNvSpPr>
          <p:nvPr/>
        </p:nvSpPr>
        <p:spPr bwMode="auto">
          <a:xfrm>
            <a:off x="3728864" y="2276872"/>
            <a:ext cx="193639" cy="18000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085" name="Line 48"/>
          <p:cNvSpPr>
            <a:spLocks noChangeShapeType="1"/>
          </p:cNvSpPr>
          <p:nvPr/>
        </p:nvSpPr>
        <p:spPr bwMode="auto">
          <a:xfrm>
            <a:off x="4932000" y="3924000"/>
            <a:ext cx="2556000" cy="658"/>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159" name="Line 51"/>
          <p:cNvSpPr>
            <a:spLocks noChangeShapeType="1"/>
          </p:cNvSpPr>
          <p:nvPr/>
        </p:nvSpPr>
        <p:spPr bwMode="auto">
          <a:xfrm>
            <a:off x="5897612" y="4232214"/>
            <a:ext cx="0" cy="108000"/>
          </a:xfrm>
          <a:prstGeom prst="line">
            <a:avLst/>
          </a:prstGeom>
          <a:noFill/>
          <a:ln w="9525">
            <a:solidFill>
              <a:schemeClr val="tx1"/>
            </a:solidFill>
            <a:round/>
            <a:headEnd/>
            <a:tailEnd/>
          </a:ln>
        </p:spPr>
        <p:txBody>
          <a:bodyPr lIns="67338" tIns="35016" rIns="67338" bIns="35016" anchor="ctr"/>
          <a:lstStyle/>
          <a:p>
            <a:endParaRPr lang="ja-JP" altLang="en-US" dirty="0"/>
          </a:p>
        </p:txBody>
      </p:sp>
      <p:sp>
        <p:nvSpPr>
          <p:cNvPr id="314" name="Line 25"/>
          <p:cNvSpPr>
            <a:spLocks noChangeShapeType="1"/>
          </p:cNvSpPr>
          <p:nvPr/>
        </p:nvSpPr>
        <p:spPr bwMode="auto">
          <a:xfrm flipV="1">
            <a:off x="4953000" y="4293096"/>
            <a:ext cx="937478" cy="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315" name="Text Box 27"/>
          <p:cNvSpPr txBox="1">
            <a:spLocks noChangeArrowheads="1"/>
          </p:cNvSpPr>
          <p:nvPr/>
        </p:nvSpPr>
        <p:spPr bwMode="auto">
          <a:xfrm>
            <a:off x="5280954" y="4259188"/>
            <a:ext cx="421326" cy="178438"/>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700" dirty="0">
                <a:latin typeface="HGSｺﾞｼｯｸM" pitchFamily="50" charset="-128"/>
                <a:ea typeface="HGSｺﾞｼｯｸM" pitchFamily="50" charset="-128"/>
              </a:rPr>
              <a:t>56</a:t>
            </a:r>
            <a:r>
              <a:rPr lang="ja-JP" altLang="en-US" sz="700" dirty="0">
                <a:latin typeface="HGSｺﾞｼｯｸM" pitchFamily="50" charset="-128"/>
                <a:ea typeface="HGSｺﾞｼｯｸM" pitchFamily="50" charset="-128"/>
              </a:rPr>
              <a:t>日間</a:t>
            </a:r>
          </a:p>
        </p:txBody>
      </p:sp>
      <p:sp>
        <p:nvSpPr>
          <p:cNvPr id="3" name="Rectangle 54">
            <a:extLst>
              <a:ext uri="{FF2B5EF4-FFF2-40B4-BE49-F238E27FC236}">
                <a16:creationId xmlns:a16="http://schemas.microsoft.com/office/drawing/2014/main" id="{C11F64A9-FB67-4ABA-5B26-CAA9EA74B61C}"/>
              </a:ext>
            </a:extLst>
          </p:cNvPr>
          <p:cNvSpPr>
            <a:spLocks noChangeArrowheads="1"/>
          </p:cNvSpPr>
          <p:nvPr/>
        </p:nvSpPr>
        <p:spPr bwMode="auto">
          <a:xfrm>
            <a:off x="5601954" y="5650203"/>
            <a:ext cx="1416272" cy="192518"/>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出生後休業支援給付</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
        <p:nvSpPr>
          <p:cNvPr id="5" name="Text Box 55">
            <a:extLst>
              <a:ext uri="{FF2B5EF4-FFF2-40B4-BE49-F238E27FC236}">
                <a16:creationId xmlns:a16="http://schemas.microsoft.com/office/drawing/2014/main" id="{047C0362-BEC9-4FF0-3203-A2B39FFD734D}"/>
              </a:ext>
            </a:extLst>
          </p:cNvPr>
          <p:cNvSpPr txBox="1">
            <a:spLocks noChangeArrowheads="1"/>
          </p:cNvSpPr>
          <p:nvPr/>
        </p:nvSpPr>
        <p:spPr bwMode="auto">
          <a:xfrm>
            <a:off x="5516145" y="5824313"/>
            <a:ext cx="1570555" cy="347715"/>
          </a:xfrm>
          <a:prstGeom prst="rect">
            <a:avLst/>
          </a:prstGeom>
          <a:no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・夫婦ともに一定の要件を満たす休業をした場合、</a:t>
            </a:r>
            <a:r>
              <a:rPr lang="en-US" altLang="ja-JP" sz="600" dirty="0">
                <a:latin typeface="HGSｺﾞｼｯｸM" pitchFamily="50" charset="-128"/>
                <a:ea typeface="HGSｺﾞｼｯｸM" pitchFamily="50" charset="-128"/>
              </a:rPr>
              <a:t>28</a:t>
            </a:r>
            <a:r>
              <a:rPr lang="ja-JP" altLang="en-US" sz="600" dirty="0">
                <a:latin typeface="HGSｺﾞｼｯｸM" pitchFamily="50" charset="-128"/>
                <a:ea typeface="HGSｺﾞｼｯｸM" pitchFamily="50" charset="-128"/>
              </a:rPr>
              <a:t>日間を限度に賃金の</a:t>
            </a:r>
            <a:r>
              <a:rPr lang="en-US" altLang="ja-JP" sz="600" dirty="0">
                <a:latin typeface="HGSｺﾞｼｯｸM" pitchFamily="50" charset="-128"/>
                <a:ea typeface="HGSｺﾞｼｯｸM" pitchFamily="50" charset="-128"/>
              </a:rPr>
              <a:t>13</a:t>
            </a:r>
            <a:r>
              <a:rPr lang="ja-JP" altLang="en-US" sz="600" dirty="0">
                <a:latin typeface="HGSｺﾞｼｯｸM" pitchFamily="50" charset="-128"/>
                <a:ea typeface="HGSｺﾞｼｯｸM" pitchFamily="50" charset="-128"/>
              </a:rPr>
              <a:t>％が上乗せ支給される制度</a:t>
            </a:r>
          </a:p>
        </p:txBody>
      </p:sp>
      <p:sp>
        <p:nvSpPr>
          <p:cNvPr id="7" name="Text Box 148">
            <a:extLst>
              <a:ext uri="{FF2B5EF4-FFF2-40B4-BE49-F238E27FC236}">
                <a16:creationId xmlns:a16="http://schemas.microsoft.com/office/drawing/2014/main" id="{21B8BE67-D1CF-2F66-86CA-B7DFC16AA203}"/>
              </a:ext>
            </a:extLst>
          </p:cNvPr>
          <p:cNvSpPr txBox="1">
            <a:spLocks noChangeArrowheads="1"/>
          </p:cNvSpPr>
          <p:nvPr/>
        </p:nvSpPr>
        <p:spPr bwMode="auto">
          <a:xfrm>
            <a:off x="7114733" y="5124245"/>
            <a:ext cx="751544"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ハローワーク</a:t>
            </a:r>
            <a:r>
              <a:rPr lang="en-US" altLang="ja-JP" sz="600" dirty="0">
                <a:latin typeface="HGSｺﾞｼｯｸM" pitchFamily="50" charset="-128"/>
                <a:ea typeface="HGSｺﾞｼｯｸM" pitchFamily="50" charset="-128"/>
              </a:rPr>
              <a:t>】</a:t>
            </a:r>
          </a:p>
        </p:txBody>
      </p:sp>
      <p:sp>
        <p:nvSpPr>
          <p:cNvPr id="8" name="Text Box 55">
            <a:extLst>
              <a:ext uri="{FF2B5EF4-FFF2-40B4-BE49-F238E27FC236}">
                <a16:creationId xmlns:a16="http://schemas.microsoft.com/office/drawing/2014/main" id="{13F028D9-4142-49D0-43CF-C0EB90BD72FF}"/>
              </a:ext>
            </a:extLst>
          </p:cNvPr>
          <p:cNvSpPr txBox="1">
            <a:spLocks noChangeArrowheads="1"/>
          </p:cNvSpPr>
          <p:nvPr/>
        </p:nvSpPr>
        <p:spPr bwMode="auto">
          <a:xfrm>
            <a:off x="8473411" y="5236657"/>
            <a:ext cx="1338479" cy="347715"/>
          </a:xfrm>
          <a:prstGeom prst="rect">
            <a:avLst/>
          </a:prstGeom>
          <a:no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・２歳未満の子を養育するために短時間勤務をした場合、賃金の</a:t>
            </a:r>
            <a:r>
              <a:rPr lang="en-US" altLang="ja-JP" sz="600" dirty="0">
                <a:latin typeface="HGSｺﾞｼｯｸM" pitchFamily="50" charset="-128"/>
                <a:ea typeface="HGSｺﾞｼｯｸM" pitchFamily="50" charset="-128"/>
              </a:rPr>
              <a:t>10</a:t>
            </a:r>
            <a:r>
              <a:rPr lang="ja-JP" altLang="en-US" sz="600" dirty="0">
                <a:latin typeface="HGSｺﾞｼｯｸM" pitchFamily="50" charset="-128"/>
                <a:ea typeface="HGSｺﾞｼｯｸM" pitchFamily="50" charset="-128"/>
              </a:rPr>
              <a:t>％が支給される制度</a:t>
            </a:r>
          </a:p>
        </p:txBody>
      </p:sp>
      <p:sp>
        <p:nvSpPr>
          <p:cNvPr id="11" name="Rectangle 54">
            <a:extLst>
              <a:ext uri="{FF2B5EF4-FFF2-40B4-BE49-F238E27FC236}">
                <a16:creationId xmlns:a16="http://schemas.microsoft.com/office/drawing/2014/main" id="{A4D4DAD3-F473-7ABA-59AF-1B54A42F25C2}"/>
              </a:ext>
            </a:extLst>
          </p:cNvPr>
          <p:cNvSpPr>
            <a:spLocks noChangeArrowheads="1"/>
          </p:cNvSpPr>
          <p:nvPr/>
        </p:nvSpPr>
        <p:spPr bwMode="auto">
          <a:xfrm>
            <a:off x="7172587" y="5280192"/>
            <a:ext cx="1338478" cy="190238"/>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育児時短就業給付</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Tree>
    <p:extLst>
      <p:ext uri="{BB962C8B-B14F-4D97-AF65-F5344CB8AC3E}">
        <p14:creationId xmlns:p14="http://schemas.microsoft.com/office/powerpoint/2010/main" val="396461513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2163</Words>
  <PresentationFormat>A4 210 x 297 mm</PresentationFormat>
  <Paragraphs>268</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HGPｺﾞｼｯｸM</vt:lpstr>
      <vt:lpstr>HGSｺﾞｼｯｸM</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