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1" r:id="rId2"/>
    <p:sldId id="262" r:id="rId3"/>
    <p:sldId id="263" r:id="rId4"/>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4411"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guide id="10" orient="horz" pos="895"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CBE8AD"/>
    <a:srgbClr val="B4DE8A"/>
    <a:srgbClr val="0048AA"/>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80"/>
    <p:restoredTop sz="96904" autoAdjust="0"/>
  </p:normalViewPr>
  <p:slideViewPr>
    <p:cSldViewPr snapToGrid="0">
      <p:cViewPr varScale="1">
        <p:scale>
          <a:sx n="79" d="100"/>
          <a:sy n="79" d="100"/>
        </p:scale>
        <p:origin x="3640" y="216"/>
      </p:cViewPr>
      <p:guideLst>
        <p:guide orient="horz" pos="3368"/>
        <p:guide pos="2381"/>
        <p:guide pos="226"/>
        <p:guide pos="4536"/>
        <p:guide orient="horz" pos="4411"/>
        <p:guide orient="horz" pos="6520"/>
        <p:guide pos="567"/>
        <p:guide pos="4195"/>
        <p:guide orient="horz" pos="89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2025/3/8</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3</a:t>
            </a:fld>
            <a:endParaRPr kumimoji="1" lang="ja-JP" altLang="en-US"/>
          </a:p>
        </p:txBody>
      </p:sp>
    </p:spTree>
    <p:extLst>
      <p:ext uri="{BB962C8B-B14F-4D97-AF65-F5344CB8AC3E}">
        <p14:creationId xmlns:p14="http://schemas.microsoft.com/office/powerpoint/2010/main" val="299148232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直角三角形 9">
            <a:extLst>
              <a:ext uri="{FF2B5EF4-FFF2-40B4-BE49-F238E27FC236}">
                <a16:creationId xmlns:a16="http://schemas.microsoft.com/office/drawing/2014/main" id="{5F926879-CFD6-B3E4-8749-8AB365D06D79}"/>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13" name="直角三角形 12">
            <a:extLst>
              <a:ext uri="{FF2B5EF4-FFF2-40B4-BE49-F238E27FC236}">
                <a16:creationId xmlns:a16="http://schemas.microsoft.com/office/drawing/2014/main" id="{0596E1B3-44FE-EA01-6610-B0ABCD38481A}"/>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375897"/>
          </a:xfrm>
          <a:prstGeom prst="rect">
            <a:avLst/>
          </a:prstGeom>
          <a:noFill/>
          <a:ln w="25400">
            <a:noFill/>
            <a:round/>
            <a:headEnd/>
            <a:tailEnd type="triangle" w="med" len="sm"/>
          </a:ln>
        </p:spPr>
        <p:txBody>
          <a:bodyPr lIns="73842" tIns="36922" rIns="73842" bIns="36922" rtlCol="0" anchor="t"/>
          <a:lstStyle/>
          <a:p>
            <a:r>
              <a:rPr lang="ja-JP" altLang="en-US" sz="2200">
                <a:solidFill>
                  <a:srgbClr val="92D050"/>
                </a:solidFill>
                <a:latin typeface="HGSSoeiKakugothicUB" panose="020B0900000000000000" pitchFamily="34" charset="-128"/>
                <a:ea typeface="HGSSoeiKakugothicUB" panose="020B0900000000000000" pitchFamily="34" charset="-128"/>
              </a:rPr>
              <a:t>仕事と介護を両立しよう！</a:t>
            </a:r>
            <a:endParaRPr kumimoji="1" lang="ja-JP" altLang="en-US" sz="2200" dirty="0">
              <a:solidFill>
                <a:srgbClr val="92D050"/>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1</a:t>
            </a:r>
            <a:endParaRPr lang="ja-JP" altLang="en-US" sz="2115" b="1" dirty="0">
              <a:solidFill>
                <a:schemeClr val="bg1"/>
              </a:solidFill>
            </a:endParaRPr>
          </a:p>
        </p:txBody>
      </p:sp>
      <p:grpSp>
        <p:nvGrpSpPr>
          <p:cNvPr id="51" name="グループ化 50">
            <a:extLst>
              <a:ext uri="{FF2B5EF4-FFF2-40B4-BE49-F238E27FC236}">
                <a16:creationId xmlns:a16="http://schemas.microsoft.com/office/drawing/2014/main" id="{8F10EB05-8C2C-5161-F502-7D26A9DD3C8A}"/>
              </a:ext>
            </a:extLst>
          </p:cNvPr>
          <p:cNvGrpSpPr/>
          <p:nvPr/>
        </p:nvGrpSpPr>
        <p:grpSpPr>
          <a:xfrm>
            <a:off x="900113" y="1420813"/>
            <a:ext cx="6408000" cy="414851"/>
            <a:chOff x="900113" y="1860978"/>
            <a:chExt cx="6408000" cy="414851"/>
          </a:xfrm>
        </p:grpSpPr>
        <p:sp>
          <p:nvSpPr>
            <p:cNvPr id="68" name="テキスト ボックス 67"/>
            <p:cNvSpPr txBox="1"/>
            <p:nvPr/>
          </p:nvSpPr>
          <p:spPr>
            <a:xfrm>
              <a:off x="900113" y="1932978"/>
              <a:ext cx="6408000" cy="342851"/>
            </a:xfrm>
            <a:prstGeom prst="rect">
              <a:avLst/>
            </a:prstGeom>
            <a:noFill/>
          </p:spPr>
          <p:txBody>
            <a:bodyPr wrap="square" rtlCol="0">
              <a:spAutoFit/>
            </a:bodyPr>
            <a:lstStyle/>
            <a:p>
              <a:pPr marL="180000">
                <a:lnSpc>
                  <a:spcPts val="2200"/>
                </a:lnSpc>
              </a:pPr>
              <a:r>
                <a:rPr lang="en-US" altLang="ja-JP" sz="1800" dirty="0">
                  <a:latin typeface="HGP創英角ｺﾞｼｯｸUB" panose="020B0A00000000000000" pitchFamily="50" charset="-128"/>
                  <a:ea typeface="HGP創英角ｺﾞｼｯｸUB" panose="020B0A00000000000000" pitchFamily="50" charset="-128"/>
                </a:rPr>
                <a:t>1.</a:t>
              </a:r>
              <a:r>
                <a:rPr lang="ja-JP" altLang="en-US" sz="1800">
                  <a:latin typeface="HGP創英角ｺﾞｼｯｸUB" panose="020B0A00000000000000" pitchFamily="50" charset="-128"/>
                  <a:ea typeface="HGP創英角ｺﾞｼｯｸUB" panose="020B0A00000000000000" pitchFamily="50" charset="-128"/>
                </a:rPr>
                <a:t>介護休業は介護の体制を構築するための休業です。</a:t>
              </a:r>
              <a:endParaRPr lang="en-US" altLang="ja-JP" sz="1800" dirty="0">
                <a:latin typeface="HGP創英角ｺﾞｼｯｸUB" panose="020B0A00000000000000" pitchFamily="50" charset="-128"/>
                <a:ea typeface="HGP創英角ｺﾞｼｯｸUB" panose="020B0A00000000000000" pitchFamily="50" charset="-128"/>
              </a:endParaRPr>
            </a:p>
          </p:txBody>
        </p:sp>
        <p:sp>
          <p:nvSpPr>
            <p:cNvPr id="49" name="正方形/長方形 48">
              <a:extLst>
                <a:ext uri="{FF2B5EF4-FFF2-40B4-BE49-F238E27FC236}">
                  <a16:creationId xmlns:a16="http://schemas.microsoft.com/office/drawing/2014/main" id="{BA25492F-6632-0C75-8459-51F1F7E1D079}"/>
                </a:ext>
              </a:extLst>
            </p:cNvPr>
            <p:cNvSpPr/>
            <p:nvPr/>
          </p:nvSpPr>
          <p:spPr bwMode="auto">
            <a:xfrm>
              <a:off x="900113" y="1860978"/>
              <a:ext cx="180000" cy="360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0" name="正方形/長方形 49">
              <a:extLst>
                <a:ext uri="{FF2B5EF4-FFF2-40B4-BE49-F238E27FC236}">
                  <a16:creationId xmlns:a16="http://schemas.microsoft.com/office/drawing/2014/main" id="{CAB09EE4-5048-7E25-40F6-1895FD3386B2}"/>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4026324"/>
            <a:ext cx="6408000" cy="696979"/>
            <a:chOff x="900113" y="1860978"/>
            <a:chExt cx="6408000" cy="696979"/>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24979"/>
            </a:xfrm>
            <a:prstGeom prst="rect">
              <a:avLst/>
            </a:prstGeom>
            <a:noFill/>
          </p:spPr>
          <p:txBody>
            <a:bodyPr wrap="square" rtlCol="0">
              <a:spAutoFit/>
            </a:bodyPr>
            <a:lstStyle/>
            <a:p>
              <a:pPr marL="180000">
                <a:lnSpc>
                  <a:spcPts val="2200"/>
                </a:lnSpc>
              </a:pPr>
              <a:r>
                <a:rPr lang="en-US" altLang="ja-JP" sz="18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2.</a:t>
              </a:r>
              <a:r>
                <a:rPr lang="ja-JP" altLang="en-US" sz="18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介護休暇は日常的な介護のニーズに</a:t>
              </a:r>
              <a:endParaRPr lang="en-US" altLang="ja-JP" sz="18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396000">
                <a:lnSpc>
                  <a:spcPts val="2200"/>
                </a:lnSpc>
              </a:pPr>
              <a:r>
                <a:rPr lang="ja-JP" altLang="en-US" sz="1800" kern="100">
                  <a:effectLst/>
                  <a:latin typeface="HGSSoeiKakugothicUB" panose="020B0900000000000000" pitchFamily="34" charset="-128"/>
                  <a:ea typeface="HGSSoeiKakugothicUB" panose="020B0900000000000000" pitchFamily="34" charset="-128"/>
                  <a:cs typeface="Times New Roman" panose="02020603050405020304" pitchFamily="18" charset="0"/>
                </a:rPr>
                <a:t>スポット的に対応するための休暇です。</a:t>
              </a:r>
              <a:endParaRPr lang="en-US" altLang="ja-JP" sz="18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612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2" y="308557"/>
            <a:ext cx="4598011" cy="389513"/>
          </a:xfrm>
          <a:prstGeom prst="roundRect">
            <a:avLst>
              <a:gd name="adj" fmla="val 50000"/>
            </a:avLst>
          </a:prstGeom>
          <a:solidFill>
            <a:srgbClr val="92D050">
              <a:alpha val="20000"/>
            </a:srgbClr>
          </a:solidFill>
          <a:ln>
            <a:noFill/>
          </a:ln>
        </p:spPr>
        <p:txBody>
          <a:bodyPr wrap="square" rtlCol="0" anchor="ctr">
            <a:spAutoFit/>
          </a:bodyPr>
          <a:lstStyle/>
          <a:p>
            <a:pPr marL="0" lvl="2"/>
            <a:r>
              <a:rPr lang="ja-JP" altLang="en-US" sz="1200" b="1">
                <a:latin typeface="+mn-ea"/>
              </a:rPr>
              <a:t>介護休業及び介護両立支援制度等個別周知・意向確認書記載例</a:t>
            </a:r>
            <a:endParaRPr lang="en-US" altLang="ja-JP" sz="1200" dirty="0">
              <a:latin typeface="+mn-ea"/>
            </a:endParaRPr>
          </a:p>
        </p:txBody>
      </p:sp>
      <p:graphicFrame>
        <p:nvGraphicFramePr>
          <p:cNvPr id="102" name="表 101">
            <a:extLst>
              <a:ext uri="{FF2B5EF4-FFF2-40B4-BE49-F238E27FC236}">
                <a16:creationId xmlns:a16="http://schemas.microsoft.com/office/drawing/2014/main" id="{4EAED10A-4663-544F-AE21-F565BC2E315D}"/>
              </a:ext>
            </a:extLst>
          </p:cNvPr>
          <p:cNvGraphicFramePr>
            <a:graphicFrameLocks noGrp="1"/>
          </p:cNvGraphicFramePr>
          <p:nvPr>
            <p:extLst>
              <p:ext uri="{D42A27DB-BD31-4B8C-83A1-F6EECF244321}">
                <p14:modId xmlns:p14="http://schemas.microsoft.com/office/powerpoint/2010/main" val="2296919387"/>
              </p:ext>
            </p:extLst>
          </p:nvPr>
        </p:nvGraphicFramePr>
        <p:xfrm>
          <a:off x="1188900" y="2043868"/>
          <a:ext cx="6012000" cy="1828800"/>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900000">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要介護状態にある対象家族を介護する労働者（日々雇用労働者を除く）。</a:t>
                      </a:r>
                    </a:p>
                    <a:p>
                      <a:pPr algn="just"/>
                      <a:r>
                        <a:rPr kumimoji="1" lang="ja-JP" altLang="en-US" sz="900">
                          <a:latin typeface="+mn-ea"/>
                          <a:ea typeface="+mn-ea"/>
                        </a:rPr>
                        <a:t>有期雇用労働者の方は、申出時点で、介護休業取得予定日から起算して</a:t>
                      </a:r>
                      <a:r>
                        <a:rPr kumimoji="1" lang="en-US" altLang="ja-JP" sz="900" dirty="0">
                          <a:latin typeface="+mn-ea"/>
                          <a:ea typeface="+mn-ea"/>
                        </a:rPr>
                        <a:t>93</a:t>
                      </a:r>
                      <a:r>
                        <a:rPr kumimoji="1" lang="ja-JP" altLang="en-US" sz="900">
                          <a:latin typeface="+mn-ea"/>
                          <a:ea typeface="+mn-ea"/>
                        </a:rPr>
                        <a:t>日経過する日から６か月を経過する日までに労働契約期間が満了し、更新されないことが明らかでない場合取得できます。</a:t>
                      </a:r>
                    </a:p>
                    <a:p>
                      <a:pPr algn="just"/>
                      <a:r>
                        <a:rPr kumimoji="1" lang="ja-JP" altLang="en-US" sz="900">
                          <a:latin typeface="+mn-ea"/>
                          <a:ea typeface="+mn-ea"/>
                        </a:rPr>
                        <a:t>＜対象外＞（</a:t>
                      </a:r>
                      <a:r>
                        <a:rPr kumimoji="1" lang="en-US" altLang="ja-JP" sz="900" dirty="0">
                          <a:latin typeface="+mn-ea"/>
                          <a:ea typeface="+mn-ea"/>
                        </a:rPr>
                        <a:t>※</a:t>
                      </a:r>
                      <a:r>
                        <a:rPr kumimoji="1" lang="ja-JP" altLang="en-US" sz="900">
                          <a:latin typeface="+mn-ea"/>
                          <a:ea typeface="+mn-ea"/>
                        </a:rPr>
                        <a:t>対象外の労働者を労使協定で締結している場合の例）</a:t>
                      </a:r>
                    </a:p>
                    <a:p>
                      <a:pPr algn="just"/>
                      <a:r>
                        <a:rPr kumimoji="1" lang="en-US" altLang="ja-JP" sz="900" dirty="0">
                          <a:latin typeface="+mn-ea"/>
                          <a:ea typeface="+mn-ea"/>
                        </a:rPr>
                        <a:t>①</a:t>
                      </a:r>
                      <a:r>
                        <a:rPr kumimoji="1" lang="ja-JP" altLang="en-US" sz="900">
                          <a:latin typeface="+mn-ea"/>
                          <a:ea typeface="+mn-ea"/>
                        </a:rPr>
                        <a:t>入社１年未満の労働者　</a:t>
                      </a:r>
                      <a:r>
                        <a:rPr kumimoji="1" lang="en-US" altLang="ja-JP" sz="900" dirty="0">
                          <a:latin typeface="+mn-ea"/>
                          <a:ea typeface="+mn-ea"/>
                        </a:rPr>
                        <a:t>②</a:t>
                      </a:r>
                      <a:r>
                        <a:rPr kumimoji="1" lang="ja-JP" altLang="en-US" sz="900">
                          <a:latin typeface="+mn-ea"/>
                          <a:ea typeface="+mn-ea"/>
                        </a:rPr>
                        <a:t>申出の日から</a:t>
                      </a:r>
                      <a:r>
                        <a:rPr kumimoji="1" lang="en-US" altLang="ja-JP" sz="900" dirty="0">
                          <a:latin typeface="+mn-ea"/>
                          <a:ea typeface="+mn-ea"/>
                        </a:rPr>
                        <a:t>93</a:t>
                      </a:r>
                      <a:r>
                        <a:rPr kumimoji="1" lang="ja-JP" altLang="en-US" sz="900">
                          <a:latin typeface="+mn-ea"/>
                          <a:ea typeface="+mn-ea"/>
                        </a:rPr>
                        <a:t>日以内に雇用関係が終了する労働者　</a:t>
                      </a:r>
                      <a:r>
                        <a:rPr kumimoji="1" lang="en-US" altLang="ja-JP" sz="900" dirty="0">
                          <a:latin typeface="+mn-ea"/>
                          <a:ea typeface="+mn-ea"/>
                        </a:rPr>
                        <a:t>③</a:t>
                      </a:r>
                      <a:r>
                        <a:rPr kumimoji="1" lang="ja-JP" altLang="en-US" sz="9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225000">
                <a:tc>
                  <a:txBody>
                    <a:bodyPr/>
                    <a:lstStyle/>
                    <a:p>
                      <a:pPr algn="ctr"/>
                      <a:r>
                        <a:rPr kumimoji="1" lang="ja-JP" altLang="en-US" sz="900">
                          <a:latin typeface="+mn-ea"/>
                          <a:ea typeface="+mn-ea"/>
                        </a:rPr>
                        <a:t>期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対象家族１人につき通算</a:t>
                      </a:r>
                      <a:r>
                        <a:rPr kumimoji="1" lang="en-US" altLang="ja-JP" sz="900" dirty="0">
                          <a:latin typeface="+mn-ea"/>
                          <a:ea typeface="+mn-ea"/>
                        </a:rPr>
                        <a:t>93</a:t>
                      </a:r>
                      <a:r>
                        <a:rPr kumimoji="1" lang="ja-JP" altLang="en-US" sz="900">
                          <a:latin typeface="+mn-ea"/>
                          <a:ea typeface="+mn-ea"/>
                        </a:rPr>
                        <a:t>日までの間の労働者が希望する期間。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5000">
                <a:tc>
                  <a:txBody>
                    <a:bodyPr/>
                    <a:lstStyle/>
                    <a:p>
                      <a:pPr algn="ctr"/>
                      <a:r>
                        <a:rPr kumimoji="1" lang="ja-JP" altLang="en-US" sz="900">
                          <a:latin typeface="+mn-ea"/>
                          <a:ea typeface="+mn-ea"/>
                        </a:rPr>
                        <a:t>対象家族の範囲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配偶者（事実婚を含む）、父母、子、配偶者の父母、祖父母、兄弟姉妹、孫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r h="225000">
                <a:tc>
                  <a:txBody>
                    <a:bodyPr/>
                    <a:lstStyle/>
                    <a:p>
                      <a:pPr algn="ctr"/>
                      <a:r>
                        <a:rPr kumimoji="1" lang="ja-JP" altLang="en-US" sz="9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休業の２週間前までに●●部□□係に申し出てください。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667827"/>
                  </a:ext>
                </a:extLst>
              </a:tr>
              <a:tr h="225000">
                <a:tc>
                  <a:txBody>
                    <a:bodyPr/>
                    <a:lstStyle/>
                    <a:p>
                      <a:pPr algn="ctr"/>
                      <a:r>
                        <a:rPr kumimoji="1" lang="ja-JP" altLang="en-US" sz="900">
                          <a:latin typeface="+mn-ea"/>
                          <a:ea typeface="+mn-ea"/>
                        </a:rPr>
                        <a:t>分割取得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３回に分割して取得可能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458576"/>
                  </a:ext>
                </a:extLst>
              </a:tr>
            </a:tbl>
          </a:graphicData>
        </a:graphic>
      </p:graphicFrame>
      <p:sp>
        <p:nvSpPr>
          <p:cNvPr id="5" name="テキスト ボックス 4">
            <a:extLst>
              <a:ext uri="{FF2B5EF4-FFF2-40B4-BE49-F238E27FC236}">
                <a16:creationId xmlns:a16="http://schemas.microsoft.com/office/drawing/2014/main" id="{97762C2F-6FD2-F6E7-2752-F451036BD717}"/>
              </a:ext>
            </a:extLst>
          </p:cNvPr>
          <p:cNvSpPr txBox="1"/>
          <p:nvPr/>
        </p:nvSpPr>
        <p:spPr>
          <a:xfrm>
            <a:off x="900113" y="1148857"/>
            <a:ext cx="6300787" cy="184666"/>
          </a:xfrm>
          <a:prstGeom prst="rect">
            <a:avLst/>
          </a:prstGeom>
          <a:noFill/>
        </p:spPr>
        <p:txBody>
          <a:bodyPr wrap="square" lIns="36000" tIns="0" rIns="0" bIns="0" rtlCol="0">
            <a:spAutoFit/>
          </a:bodyPr>
          <a:lstStyle/>
          <a:p>
            <a:r>
              <a:rPr lang="ja-JP" altLang="en-US" sz="1200">
                <a:latin typeface="+mn-ea"/>
              </a:rPr>
              <a:t>介護休業等の制度を利用して、仕事と介護の両立を図りましょう。</a:t>
            </a:r>
            <a:endParaRPr kumimoji="1" lang="ja-JP" altLang="en-US" sz="1200"/>
          </a:p>
        </p:txBody>
      </p:sp>
      <p:sp>
        <p:nvSpPr>
          <p:cNvPr id="6" name="テキスト ボックス 5">
            <a:extLst>
              <a:ext uri="{FF2B5EF4-FFF2-40B4-BE49-F238E27FC236}">
                <a16:creationId xmlns:a16="http://schemas.microsoft.com/office/drawing/2014/main" id="{4034FDD1-3AD6-95D6-E98B-548B9BB7D34D}"/>
              </a:ext>
            </a:extLst>
          </p:cNvPr>
          <p:cNvSpPr txBox="1"/>
          <p:nvPr/>
        </p:nvSpPr>
        <p:spPr>
          <a:xfrm>
            <a:off x="1188901" y="1847771"/>
            <a:ext cx="6012000" cy="138499"/>
          </a:xfrm>
          <a:prstGeom prst="rect">
            <a:avLst/>
          </a:prstGeom>
          <a:noFill/>
        </p:spPr>
        <p:txBody>
          <a:bodyPr wrap="square" lIns="36000" tIns="0" rIns="0" bIns="0" rtlCol="0">
            <a:spAutoFit/>
          </a:bodyPr>
          <a:lstStyle/>
          <a:p>
            <a:r>
              <a:rPr lang="ja-JP" altLang="en-US" sz="900">
                <a:latin typeface="+mn-ea"/>
              </a:rPr>
              <a:t>介護休業の期間中に、復帰後の仕事と介護の両立を見据えて、介護サービス利用等の方針を決定しましょう。</a:t>
            </a:r>
            <a:endParaRPr kumimoji="1" lang="ja-JP" altLang="en-US" sz="900"/>
          </a:p>
        </p:txBody>
      </p:sp>
      <p:graphicFrame>
        <p:nvGraphicFramePr>
          <p:cNvPr id="11" name="表 10">
            <a:extLst>
              <a:ext uri="{FF2B5EF4-FFF2-40B4-BE49-F238E27FC236}">
                <a16:creationId xmlns:a16="http://schemas.microsoft.com/office/drawing/2014/main" id="{09B56DEA-F060-F793-D7D3-131A4041F9D1}"/>
              </a:ext>
            </a:extLst>
          </p:cNvPr>
          <p:cNvGraphicFramePr>
            <a:graphicFrameLocks noGrp="1"/>
          </p:cNvGraphicFramePr>
          <p:nvPr>
            <p:extLst>
              <p:ext uri="{D42A27DB-BD31-4B8C-83A1-F6EECF244321}">
                <p14:modId xmlns:p14="http://schemas.microsoft.com/office/powerpoint/2010/main" val="3793575660"/>
              </p:ext>
            </p:extLst>
          </p:nvPr>
        </p:nvGraphicFramePr>
        <p:xfrm>
          <a:off x="1188900" y="4938290"/>
          <a:ext cx="6012000" cy="1098000"/>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366000">
                <a:tc>
                  <a:txBody>
                    <a:bodyPr/>
                    <a:lstStyle/>
                    <a:p>
                      <a:pPr algn="ctr"/>
                      <a:r>
                        <a:rPr kumimoji="1" lang="ja-JP" altLang="en-US" sz="900">
                          <a:latin typeface="+mn-ea"/>
                          <a:ea typeface="+mn-ea"/>
                        </a:rPr>
                        <a:t>制度の内容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要介護状態にある対象家族を介護する場合、１年に５日（対象家族が２人以上の場合は</a:t>
                      </a:r>
                      <a:r>
                        <a:rPr kumimoji="1" lang="en-US" altLang="ja-JP" sz="900" dirty="0">
                          <a:latin typeface="+mn-ea"/>
                          <a:ea typeface="+mn-ea"/>
                        </a:rPr>
                        <a:t>10</a:t>
                      </a:r>
                      <a:r>
                        <a:rPr kumimoji="1" lang="ja-JP" altLang="en-US" sz="900">
                          <a:latin typeface="+mn-ea"/>
                          <a:ea typeface="+mn-ea"/>
                        </a:rPr>
                        <a:t>日）まで、介護その他の世話を行うために、休暇が取得できます（時間単位の休暇も可）。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503250">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要介護状態にある対象家族を介護する労働者（日々雇用労働者を除く）。</a:t>
                      </a:r>
                    </a:p>
                    <a:p>
                      <a:pPr algn="just"/>
                      <a:r>
                        <a:rPr kumimoji="1" lang="ja-JP" altLang="en-US" sz="900">
                          <a:latin typeface="+mn-ea"/>
                          <a:ea typeface="+mn-ea"/>
                        </a:rPr>
                        <a:t>＜対象外＞（</a:t>
                      </a:r>
                      <a:r>
                        <a:rPr kumimoji="1" lang="en-US" altLang="ja-JP" sz="900" dirty="0">
                          <a:latin typeface="+mn-ea"/>
                          <a:ea typeface="+mn-ea"/>
                        </a:rPr>
                        <a:t>※</a:t>
                      </a:r>
                      <a:r>
                        <a:rPr kumimoji="1" lang="ja-JP" altLang="en-US" sz="900">
                          <a:latin typeface="+mn-ea"/>
                          <a:ea typeface="+mn-ea"/>
                        </a:rPr>
                        <a:t>対象外の労働者を労使協定で締結している場合の例）</a:t>
                      </a:r>
                    </a:p>
                    <a:p>
                      <a:pPr algn="just"/>
                      <a:r>
                        <a:rPr kumimoji="1" lang="ja-JP" altLang="en-US" sz="9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8750">
                <a:tc>
                  <a:txBody>
                    <a:bodyPr/>
                    <a:lstStyle/>
                    <a:p>
                      <a:pPr algn="ctr"/>
                      <a:r>
                        <a:rPr kumimoji="1" lang="ja-JP" altLang="en-US" sz="900">
                          <a:latin typeface="+mn-ea"/>
                          <a:ea typeface="+mn-ea"/>
                        </a:rPr>
                        <a:t>申出先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bl>
          </a:graphicData>
        </a:graphic>
      </p:graphicFrame>
      <p:sp>
        <p:nvSpPr>
          <p:cNvPr id="12" name="テキスト ボックス 11">
            <a:extLst>
              <a:ext uri="{FF2B5EF4-FFF2-40B4-BE49-F238E27FC236}">
                <a16:creationId xmlns:a16="http://schemas.microsoft.com/office/drawing/2014/main" id="{3977B059-FA69-D691-3BB2-8E91BA5D10B9}"/>
              </a:ext>
            </a:extLst>
          </p:cNvPr>
          <p:cNvSpPr txBox="1"/>
          <p:nvPr/>
        </p:nvSpPr>
        <p:spPr>
          <a:xfrm>
            <a:off x="1188901" y="4742193"/>
            <a:ext cx="6012000" cy="138499"/>
          </a:xfrm>
          <a:prstGeom prst="rect">
            <a:avLst/>
          </a:prstGeom>
          <a:noFill/>
        </p:spPr>
        <p:txBody>
          <a:bodyPr wrap="square" lIns="36000" tIns="0" rIns="0" bIns="0" rtlCol="0">
            <a:spAutoFit/>
          </a:bodyPr>
          <a:lstStyle/>
          <a:p>
            <a:r>
              <a:rPr lang="ja-JP" altLang="en-US" sz="900">
                <a:latin typeface="+mn-ea"/>
              </a:rPr>
              <a:t>介護保険の手続や要介護状態にある対象家族の通院の付き添いなどに対応するために、利用しましょう。</a:t>
            </a:r>
            <a:endParaRPr kumimoji="1" lang="ja-JP" altLang="en-US" sz="900"/>
          </a:p>
        </p:txBody>
      </p:sp>
      <p:grpSp>
        <p:nvGrpSpPr>
          <p:cNvPr id="19" name="グループ化 18">
            <a:extLst>
              <a:ext uri="{FF2B5EF4-FFF2-40B4-BE49-F238E27FC236}">
                <a16:creationId xmlns:a16="http://schemas.microsoft.com/office/drawing/2014/main" id="{2FC8B032-C969-2632-E501-8B7E4E5B8C19}"/>
              </a:ext>
            </a:extLst>
          </p:cNvPr>
          <p:cNvGrpSpPr/>
          <p:nvPr/>
        </p:nvGrpSpPr>
        <p:grpSpPr>
          <a:xfrm>
            <a:off x="900113" y="6178099"/>
            <a:ext cx="6408000" cy="696979"/>
            <a:chOff x="900113" y="1860978"/>
            <a:chExt cx="6408000" cy="696979"/>
          </a:xfrm>
        </p:grpSpPr>
        <p:sp>
          <p:nvSpPr>
            <p:cNvPr id="20" name="テキスト ボックス 19">
              <a:extLst>
                <a:ext uri="{FF2B5EF4-FFF2-40B4-BE49-F238E27FC236}">
                  <a16:creationId xmlns:a16="http://schemas.microsoft.com/office/drawing/2014/main" id="{70D3828E-1272-3BA1-3D7B-E876DA081EF8}"/>
                </a:ext>
              </a:extLst>
            </p:cNvPr>
            <p:cNvSpPr txBox="1"/>
            <p:nvPr/>
          </p:nvSpPr>
          <p:spPr>
            <a:xfrm>
              <a:off x="900113" y="1932978"/>
              <a:ext cx="6408000" cy="624979"/>
            </a:xfrm>
            <a:prstGeom prst="rect">
              <a:avLst/>
            </a:prstGeom>
            <a:noFill/>
          </p:spPr>
          <p:txBody>
            <a:bodyPr wrap="square" rtlCol="0">
              <a:spAutoFit/>
            </a:bodyPr>
            <a:lstStyle/>
            <a:p>
              <a:pPr marL="180000">
                <a:lnSpc>
                  <a:spcPts val="2200"/>
                </a:lnSpc>
              </a:pPr>
              <a:r>
                <a:rPr lang="en-US" altLang="ja-JP" sz="18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3.</a:t>
              </a:r>
              <a:r>
                <a:rPr lang="ja-JP" altLang="en-US" sz="1800" kern="100">
                  <a:effectLst/>
                  <a:latin typeface="HGSSoeiKakugothicUB" panose="020B0900000000000000" pitchFamily="34" charset="-128"/>
                  <a:ea typeface="HGSSoeiKakugothicUB" panose="020B0900000000000000" pitchFamily="34" charset="-128"/>
                  <a:cs typeface="Times New Roman" panose="02020603050405020304" pitchFamily="18" charset="0"/>
                </a:rPr>
                <a:t>その他の両立支援制度も利用して、</a:t>
              </a:r>
              <a:endParaRPr lang="en-US" altLang="ja-JP" sz="18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396000">
                <a:lnSpc>
                  <a:spcPts val="2200"/>
                </a:lnSpc>
              </a:pPr>
              <a:r>
                <a:rPr lang="ja-JP" altLang="en-US" sz="18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仕事と介護を両立しましょう。</a:t>
              </a:r>
              <a:endParaRPr lang="en-US" altLang="ja-JP" sz="1800" dirty="0">
                <a:latin typeface="HGSSoeiKakugothicUB" panose="020B0900000000000000" pitchFamily="34" charset="-128"/>
                <a:ea typeface="HGSSoeiKakugothicUB" panose="020B0900000000000000" pitchFamily="34" charset="-128"/>
              </a:endParaRPr>
            </a:p>
          </p:txBody>
        </p:sp>
        <p:sp>
          <p:nvSpPr>
            <p:cNvPr id="21" name="正方形/長方形 20">
              <a:extLst>
                <a:ext uri="{FF2B5EF4-FFF2-40B4-BE49-F238E27FC236}">
                  <a16:creationId xmlns:a16="http://schemas.microsoft.com/office/drawing/2014/main" id="{8B5E64B0-2805-0639-4908-C2509D578C0B}"/>
                </a:ext>
              </a:extLst>
            </p:cNvPr>
            <p:cNvSpPr/>
            <p:nvPr/>
          </p:nvSpPr>
          <p:spPr bwMode="auto">
            <a:xfrm>
              <a:off x="900113" y="1860978"/>
              <a:ext cx="180000" cy="612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22" name="正方形/長方形 21">
              <a:extLst>
                <a:ext uri="{FF2B5EF4-FFF2-40B4-BE49-F238E27FC236}">
                  <a16:creationId xmlns:a16="http://schemas.microsoft.com/office/drawing/2014/main" id="{45D04BB3-1F50-D2AF-DCA1-B0AED22A92D7}"/>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graphicFrame>
        <p:nvGraphicFramePr>
          <p:cNvPr id="23" name="表 22">
            <a:extLst>
              <a:ext uri="{FF2B5EF4-FFF2-40B4-BE49-F238E27FC236}">
                <a16:creationId xmlns:a16="http://schemas.microsoft.com/office/drawing/2014/main" id="{82B34277-E33B-892D-11FC-AA8F854CD5CF}"/>
              </a:ext>
            </a:extLst>
          </p:cNvPr>
          <p:cNvGraphicFramePr>
            <a:graphicFrameLocks noGrp="1"/>
          </p:cNvGraphicFramePr>
          <p:nvPr>
            <p:extLst>
              <p:ext uri="{D42A27DB-BD31-4B8C-83A1-F6EECF244321}">
                <p14:modId xmlns:p14="http://schemas.microsoft.com/office/powerpoint/2010/main" val="3373491253"/>
              </p:ext>
            </p:extLst>
          </p:nvPr>
        </p:nvGraphicFramePr>
        <p:xfrm>
          <a:off x="1188900" y="7254188"/>
          <a:ext cx="6012000" cy="1418399"/>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228774">
                <a:tc>
                  <a:txBody>
                    <a:bodyPr/>
                    <a:lstStyle/>
                    <a:p>
                      <a:pPr algn="ctr"/>
                      <a:r>
                        <a:rPr kumimoji="1" lang="ja-JP" altLang="en-US" sz="900">
                          <a:latin typeface="+mn-ea"/>
                          <a:ea typeface="+mn-ea"/>
                        </a:rPr>
                        <a:t>制度の内容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要介護状態にある対象家族を介護する場合、所定外労働を制限することを請求できます。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503303">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要介護状態にある対象家族を介護する労働者（日々雇用労働者を除く）。</a:t>
                      </a:r>
                    </a:p>
                    <a:p>
                      <a:pPr algn="just"/>
                      <a:r>
                        <a:rPr kumimoji="1" lang="ja-JP" altLang="en-US" sz="900">
                          <a:latin typeface="+mn-ea"/>
                          <a:ea typeface="+mn-ea"/>
                        </a:rPr>
                        <a:t>＜対象外＞（</a:t>
                      </a:r>
                      <a:r>
                        <a:rPr kumimoji="1" lang="en-US" altLang="ja-JP" sz="900" dirty="0">
                          <a:latin typeface="+mn-ea"/>
                          <a:ea typeface="+mn-ea"/>
                        </a:rPr>
                        <a:t>※</a:t>
                      </a:r>
                      <a:r>
                        <a:rPr kumimoji="1" lang="ja-JP" altLang="en-US" sz="900">
                          <a:latin typeface="+mn-ea"/>
                          <a:ea typeface="+mn-ea"/>
                        </a:rPr>
                        <a:t>対象外の労働者を労使協定で締結している場合の例）</a:t>
                      </a:r>
                    </a:p>
                    <a:p>
                      <a:pPr algn="just"/>
                      <a:r>
                        <a:rPr kumimoji="1" lang="en-US" altLang="ja-JP" sz="900" dirty="0">
                          <a:latin typeface="+mn-ea"/>
                          <a:ea typeface="+mn-ea"/>
                        </a:rPr>
                        <a:t>①</a:t>
                      </a:r>
                      <a:r>
                        <a:rPr kumimoji="1" lang="ja-JP" altLang="en-US" sz="900">
                          <a:latin typeface="+mn-ea"/>
                          <a:ea typeface="+mn-ea"/>
                        </a:rPr>
                        <a:t>入社１年未満の労働者　</a:t>
                      </a:r>
                      <a:r>
                        <a:rPr kumimoji="1" lang="en-US" altLang="ja-JP" sz="900" dirty="0">
                          <a:latin typeface="+mn-ea"/>
                          <a:ea typeface="+mn-ea"/>
                        </a:rPr>
                        <a:t>②</a:t>
                      </a:r>
                      <a:r>
                        <a:rPr kumimoji="1" lang="ja-JP" altLang="en-US" sz="9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8774">
                <a:tc>
                  <a:txBody>
                    <a:bodyPr/>
                    <a:lstStyle/>
                    <a:p>
                      <a:pPr algn="ctr"/>
                      <a:r>
                        <a:rPr kumimoji="1" lang="ja-JP" altLang="en-US" sz="900">
                          <a:latin typeface="+mn-ea"/>
                          <a:ea typeface="+mn-ea"/>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１回の請求につき１か月以上１年以内の期間（請求回数に制限なし）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r h="228774">
                <a:tc>
                  <a:txBody>
                    <a:bodyPr/>
                    <a:lstStyle/>
                    <a:p>
                      <a:pPr algn="ctr"/>
                      <a:r>
                        <a:rPr kumimoji="1" lang="ja-JP" altLang="en-US" sz="9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開始の日の１か月前までに●●部□□係に申し出てください。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5138492"/>
                  </a:ext>
                </a:extLst>
              </a:tr>
              <a:tr h="228774">
                <a:tc>
                  <a:txBody>
                    <a:bodyPr/>
                    <a:lstStyle/>
                    <a:p>
                      <a:pPr algn="ctr"/>
                      <a:r>
                        <a:rPr kumimoji="1" lang="ja-JP" altLang="en-US" sz="900">
                          <a:latin typeface="+mn-ea"/>
                          <a:ea typeface="+mn-ea"/>
                        </a:rPr>
                        <a:t>例外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事業の正常な運営を妨げる場合は、請求を拒むことがあります。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830840"/>
                  </a:ext>
                </a:extLst>
              </a:tr>
            </a:tbl>
          </a:graphicData>
        </a:graphic>
      </p:graphicFrame>
      <p:sp>
        <p:nvSpPr>
          <p:cNvPr id="24" name="テキスト ボックス 23">
            <a:extLst>
              <a:ext uri="{FF2B5EF4-FFF2-40B4-BE49-F238E27FC236}">
                <a16:creationId xmlns:a16="http://schemas.microsoft.com/office/drawing/2014/main" id="{68963029-7276-CB03-1D9F-0A98096CEB05}"/>
              </a:ext>
            </a:extLst>
          </p:cNvPr>
          <p:cNvSpPr txBox="1"/>
          <p:nvPr/>
        </p:nvSpPr>
        <p:spPr>
          <a:xfrm>
            <a:off x="1188901" y="6893968"/>
            <a:ext cx="6012000" cy="138499"/>
          </a:xfrm>
          <a:prstGeom prst="rect">
            <a:avLst/>
          </a:prstGeom>
          <a:noFill/>
        </p:spPr>
        <p:txBody>
          <a:bodyPr wrap="square" lIns="36000" tIns="0" rIns="0" bIns="0" rtlCol="0">
            <a:spAutoFit/>
          </a:bodyPr>
          <a:lstStyle/>
          <a:p>
            <a:r>
              <a:rPr lang="ja-JP" altLang="en-US" sz="900">
                <a:latin typeface="+mn-ea"/>
              </a:rPr>
              <a:t>日常的な介護のニーズに定期的に対応するため、以下の制度も利用しましょう。</a:t>
            </a:r>
            <a:endParaRPr kumimoji="1" lang="ja-JP" altLang="en-US" sz="900"/>
          </a:p>
        </p:txBody>
      </p:sp>
      <p:sp>
        <p:nvSpPr>
          <p:cNvPr id="25" name="テキスト ボックス 24">
            <a:extLst>
              <a:ext uri="{FF2B5EF4-FFF2-40B4-BE49-F238E27FC236}">
                <a16:creationId xmlns:a16="http://schemas.microsoft.com/office/drawing/2014/main" id="{A03A9F8D-ED6F-17F9-D9CF-13AB6036F478}"/>
              </a:ext>
            </a:extLst>
          </p:cNvPr>
          <p:cNvSpPr txBox="1"/>
          <p:nvPr/>
        </p:nvSpPr>
        <p:spPr>
          <a:xfrm>
            <a:off x="1188901" y="7080770"/>
            <a:ext cx="6012000" cy="138499"/>
          </a:xfrm>
          <a:prstGeom prst="rect">
            <a:avLst/>
          </a:prstGeom>
          <a:noFill/>
        </p:spPr>
        <p:txBody>
          <a:bodyPr wrap="square" lIns="36000" tIns="0" rIns="0" bIns="0" rtlCol="0">
            <a:spAutoFit/>
          </a:bodyPr>
          <a:lstStyle/>
          <a:p>
            <a:r>
              <a:rPr lang="ja-JP" altLang="en-US" sz="900">
                <a:latin typeface="+mn-ea"/>
              </a:rPr>
              <a:t>（１）所定外労働の制限</a:t>
            </a:r>
            <a:endParaRPr kumimoji="1" lang="ja-JP" altLang="en-US" sz="900"/>
          </a:p>
        </p:txBody>
      </p:sp>
      <p:graphicFrame>
        <p:nvGraphicFramePr>
          <p:cNvPr id="26" name="表 25">
            <a:extLst>
              <a:ext uri="{FF2B5EF4-FFF2-40B4-BE49-F238E27FC236}">
                <a16:creationId xmlns:a16="http://schemas.microsoft.com/office/drawing/2014/main" id="{E7F8A231-B632-BBA1-EC54-8E7273287102}"/>
              </a:ext>
            </a:extLst>
          </p:cNvPr>
          <p:cNvGraphicFramePr>
            <a:graphicFrameLocks noGrp="1"/>
          </p:cNvGraphicFramePr>
          <p:nvPr>
            <p:extLst>
              <p:ext uri="{D42A27DB-BD31-4B8C-83A1-F6EECF244321}">
                <p14:modId xmlns:p14="http://schemas.microsoft.com/office/powerpoint/2010/main" val="2024738755"/>
              </p:ext>
            </p:extLst>
          </p:nvPr>
        </p:nvGraphicFramePr>
        <p:xfrm>
          <a:off x="1188900" y="8942929"/>
          <a:ext cx="6012000" cy="1555385"/>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228774">
                <a:tc>
                  <a:txBody>
                    <a:bodyPr/>
                    <a:lstStyle/>
                    <a:p>
                      <a:pPr algn="ctr"/>
                      <a:r>
                        <a:rPr kumimoji="1" lang="ja-JP" altLang="en-US" sz="900">
                          <a:latin typeface="+mn-ea"/>
                          <a:ea typeface="+mn-ea"/>
                        </a:rPr>
                        <a:t>制度の内容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要介護状態にある対象家族を介護する場合、時間外労働を１月</a:t>
                      </a:r>
                      <a:r>
                        <a:rPr kumimoji="1" lang="en-US" altLang="ja-JP" sz="900" dirty="0">
                          <a:latin typeface="+mn-ea"/>
                          <a:ea typeface="+mn-ea"/>
                        </a:rPr>
                        <a:t>24</a:t>
                      </a:r>
                      <a:r>
                        <a:rPr kumimoji="1" lang="ja-JP" altLang="en-US" sz="900">
                          <a:latin typeface="+mn-ea"/>
                          <a:ea typeface="+mn-ea"/>
                        </a:rPr>
                        <a:t>時間、１年</a:t>
                      </a:r>
                      <a:r>
                        <a:rPr kumimoji="1" lang="en-US" altLang="ja-JP" sz="900" dirty="0">
                          <a:latin typeface="+mn-ea"/>
                          <a:ea typeface="+mn-ea"/>
                        </a:rPr>
                        <a:t>150</a:t>
                      </a:r>
                      <a:r>
                        <a:rPr kumimoji="1" lang="ja-JP" altLang="en-US" sz="900">
                          <a:latin typeface="+mn-ea"/>
                          <a:ea typeface="+mn-ea"/>
                        </a:rPr>
                        <a:t>時間以内に制限することを請求できます。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503303">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a:t>
                      </a:r>
                    </a:p>
                    <a:p>
                      <a:pPr algn="just"/>
                      <a:r>
                        <a:rPr kumimoji="1" lang="ja-JP" altLang="en-US" sz="900">
                          <a:latin typeface="+mn-ea"/>
                          <a:ea typeface="+mn-ea"/>
                        </a:rPr>
                        <a:t>＜対象外＞</a:t>
                      </a:r>
                    </a:p>
                    <a:p>
                      <a:pPr algn="just"/>
                      <a:r>
                        <a:rPr kumimoji="1" lang="en-US" altLang="ja-JP" sz="900" dirty="0">
                          <a:latin typeface="+mn-ea"/>
                          <a:ea typeface="+mn-ea"/>
                        </a:rPr>
                        <a:t>①</a:t>
                      </a:r>
                      <a:r>
                        <a:rPr kumimoji="1" lang="ja-JP" altLang="en-US" sz="900">
                          <a:latin typeface="+mn-ea"/>
                          <a:ea typeface="+mn-ea"/>
                        </a:rPr>
                        <a:t>日々雇用労働者 </a:t>
                      </a:r>
                      <a:r>
                        <a:rPr kumimoji="1" lang="en-US" altLang="ja-JP" sz="900" dirty="0">
                          <a:latin typeface="+mn-ea"/>
                          <a:ea typeface="+mn-ea"/>
                        </a:rPr>
                        <a:t>②</a:t>
                      </a:r>
                      <a:r>
                        <a:rPr kumimoji="1" lang="ja-JP" altLang="en-US" sz="900">
                          <a:latin typeface="+mn-ea"/>
                          <a:ea typeface="+mn-ea"/>
                        </a:rPr>
                        <a:t>入社１年未満の労働者 </a:t>
                      </a:r>
                      <a:r>
                        <a:rPr kumimoji="1" lang="en-US" altLang="ja-JP" sz="900" dirty="0">
                          <a:latin typeface="+mn-ea"/>
                          <a:ea typeface="+mn-ea"/>
                        </a:rPr>
                        <a:t>③</a:t>
                      </a:r>
                      <a:r>
                        <a:rPr kumimoji="1" lang="ja-JP" altLang="en-US" sz="9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8774">
                <a:tc>
                  <a:txBody>
                    <a:bodyPr/>
                    <a:lstStyle/>
                    <a:p>
                      <a:pPr algn="ctr"/>
                      <a:r>
                        <a:rPr kumimoji="1" lang="ja-JP" altLang="en-US" sz="900">
                          <a:latin typeface="+mn-ea"/>
                          <a:ea typeface="+mn-ea"/>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１回の請求につき１か月以上１年以内の期間（請求回数に制限なし）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r h="228774">
                <a:tc>
                  <a:txBody>
                    <a:bodyPr/>
                    <a:lstStyle/>
                    <a:p>
                      <a:pPr algn="ctr"/>
                      <a:r>
                        <a:rPr kumimoji="1" lang="ja-JP" altLang="en-US" sz="9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開始の日の１か月前までに●●部□□係に申し出てください。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5138492"/>
                  </a:ext>
                </a:extLst>
              </a:tr>
              <a:tr h="228774">
                <a:tc>
                  <a:txBody>
                    <a:bodyPr/>
                    <a:lstStyle/>
                    <a:p>
                      <a:pPr algn="ctr"/>
                      <a:r>
                        <a:rPr kumimoji="1" lang="ja-JP" altLang="en-US" sz="900">
                          <a:latin typeface="+mn-ea"/>
                          <a:ea typeface="+mn-ea"/>
                        </a:rPr>
                        <a:t>例外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事業の正常な運営を妨げる場合は、請求を拒むことがあります。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830840"/>
                  </a:ext>
                </a:extLst>
              </a:tr>
            </a:tbl>
          </a:graphicData>
        </a:graphic>
      </p:graphicFrame>
      <p:sp>
        <p:nvSpPr>
          <p:cNvPr id="27" name="テキスト ボックス 26">
            <a:extLst>
              <a:ext uri="{FF2B5EF4-FFF2-40B4-BE49-F238E27FC236}">
                <a16:creationId xmlns:a16="http://schemas.microsoft.com/office/drawing/2014/main" id="{A36A685A-AE40-530D-0DEA-8488274205C7}"/>
              </a:ext>
            </a:extLst>
          </p:cNvPr>
          <p:cNvSpPr txBox="1"/>
          <p:nvPr/>
        </p:nvSpPr>
        <p:spPr>
          <a:xfrm>
            <a:off x="1188901" y="8769511"/>
            <a:ext cx="6012000" cy="138499"/>
          </a:xfrm>
          <a:prstGeom prst="rect">
            <a:avLst/>
          </a:prstGeom>
          <a:noFill/>
        </p:spPr>
        <p:txBody>
          <a:bodyPr wrap="square" lIns="36000" tIns="0" rIns="0" bIns="0" rtlCol="0">
            <a:spAutoFit/>
          </a:bodyPr>
          <a:lstStyle/>
          <a:p>
            <a:r>
              <a:rPr lang="ja-JP" altLang="en-US" sz="900">
                <a:latin typeface="+mn-ea"/>
              </a:rPr>
              <a:t>（２）時間外労働の制限</a:t>
            </a:r>
            <a:endParaRPr kumimoji="1" lang="ja-JP" alt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68FC3CFC-31C5-9DF7-22A6-BC3436F5FE99}"/>
              </a:ext>
            </a:extLst>
          </p:cNvPr>
          <p:cNvSpPr/>
          <p:nvPr/>
        </p:nvSpPr>
        <p:spPr bwMode="auto">
          <a:xfrm flipH="1">
            <a:off x="6839675"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直角三角形 3">
            <a:extLst>
              <a:ext uri="{FF2B5EF4-FFF2-40B4-BE49-F238E27FC236}">
                <a16:creationId xmlns:a16="http://schemas.microsoft.com/office/drawing/2014/main" id="{ED09B61D-A104-C4F8-6506-846899E45084}"/>
              </a:ext>
            </a:extLst>
          </p:cNvPr>
          <p:cNvSpPr/>
          <p:nvPr/>
        </p:nvSpPr>
        <p:spPr bwMode="auto">
          <a:xfrm flipH="1" flipV="1">
            <a:off x="6839675"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20" name="正方形/長方形 19">
            <a:extLst>
              <a:ext uri="{FF2B5EF4-FFF2-40B4-BE49-F238E27FC236}">
                <a16:creationId xmlns:a16="http://schemas.microsoft.com/office/drawing/2014/main" id="{B3C3BAFA-5628-40F4-A7FC-7514A10D115B}"/>
              </a:ext>
            </a:extLst>
          </p:cNvPr>
          <p:cNvSpPr/>
          <p:nvPr/>
        </p:nvSpPr>
        <p:spPr bwMode="auto">
          <a:xfrm>
            <a:off x="6979709"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2</a:t>
            </a:r>
            <a:endParaRPr lang="ja-JP" altLang="en-US" sz="2115" b="1" dirty="0">
              <a:solidFill>
                <a:schemeClr val="bg1"/>
              </a:solidFill>
            </a:endParaRPr>
          </a:p>
        </p:txBody>
      </p:sp>
      <p:graphicFrame>
        <p:nvGraphicFramePr>
          <p:cNvPr id="2" name="表 1">
            <a:extLst>
              <a:ext uri="{FF2B5EF4-FFF2-40B4-BE49-F238E27FC236}">
                <a16:creationId xmlns:a16="http://schemas.microsoft.com/office/drawing/2014/main" id="{65983CC9-36B3-AF73-1491-6A745D788B05}"/>
              </a:ext>
            </a:extLst>
          </p:cNvPr>
          <p:cNvGraphicFramePr>
            <a:graphicFrameLocks noGrp="1"/>
          </p:cNvGraphicFramePr>
          <p:nvPr>
            <p:extLst>
              <p:ext uri="{D42A27DB-BD31-4B8C-83A1-F6EECF244321}">
                <p14:modId xmlns:p14="http://schemas.microsoft.com/office/powerpoint/2010/main" val="2116870687"/>
              </p:ext>
            </p:extLst>
          </p:nvPr>
        </p:nvGraphicFramePr>
        <p:xfrm>
          <a:off x="647563" y="514731"/>
          <a:ext cx="6012000" cy="1692162"/>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228774">
                <a:tc>
                  <a:txBody>
                    <a:bodyPr/>
                    <a:lstStyle/>
                    <a:p>
                      <a:pPr algn="ctr"/>
                      <a:r>
                        <a:rPr kumimoji="1" lang="ja-JP" altLang="en-US" sz="900">
                          <a:latin typeface="+mn-ea"/>
                          <a:ea typeface="+mn-ea"/>
                        </a:rPr>
                        <a:t>制度の内容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要介護状態にある対象家族を介護する場合、午後</a:t>
                      </a:r>
                      <a:r>
                        <a:rPr kumimoji="1" lang="en-US" altLang="ja-JP" sz="900" dirty="0">
                          <a:latin typeface="+mn-ea"/>
                          <a:ea typeface="+mn-ea"/>
                        </a:rPr>
                        <a:t>10</a:t>
                      </a:r>
                      <a:r>
                        <a:rPr kumimoji="1" lang="ja-JP" altLang="en-US" sz="900">
                          <a:latin typeface="+mn-ea"/>
                          <a:ea typeface="+mn-ea"/>
                        </a:rPr>
                        <a:t>時から午前５時までの深夜業を制限することを請求できます。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503303">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a:t>
                      </a:r>
                    </a:p>
                    <a:p>
                      <a:pPr algn="just"/>
                      <a:r>
                        <a:rPr kumimoji="1" lang="ja-JP" altLang="en-US" sz="900">
                          <a:latin typeface="+mn-ea"/>
                          <a:ea typeface="+mn-ea"/>
                        </a:rPr>
                        <a:t>＜対象外＞</a:t>
                      </a:r>
                    </a:p>
                    <a:p>
                      <a:pPr algn="just"/>
                      <a:r>
                        <a:rPr kumimoji="1" lang="en-US" altLang="ja-JP" sz="900" dirty="0">
                          <a:latin typeface="+mn-ea"/>
                          <a:ea typeface="+mn-ea"/>
                        </a:rPr>
                        <a:t>①</a:t>
                      </a:r>
                      <a:r>
                        <a:rPr kumimoji="1" lang="ja-JP" altLang="en-US" sz="900">
                          <a:latin typeface="+mn-ea"/>
                          <a:ea typeface="+mn-ea"/>
                        </a:rPr>
                        <a:t>日々雇用労働者　</a:t>
                      </a:r>
                      <a:r>
                        <a:rPr kumimoji="1" lang="en-US" altLang="ja-JP" sz="900" dirty="0">
                          <a:latin typeface="+mn-ea"/>
                          <a:ea typeface="+mn-ea"/>
                        </a:rPr>
                        <a:t>②</a:t>
                      </a:r>
                      <a:r>
                        <a:rPr kumimoji="1" lang="ja-JP" altLang="en-US" sz="900">
                          <a:latin typeface="+mn-ea"/>
                          <a:ea typeface="+mn-ea"/>
                        </a:rPr>
                        <a:t>入社１年未満の労働者　</a:t>
                      </a:r>
                      <a:r>
                        <a:rPr kumimoji="1" lang="en-US" altLang="ja-JP" sz="900" dirty="0">
                          <a:latin typeface="+mn-ea"/>
                          <a:ea typeface="+mn-ea"/>
                        </a:rPr>
                        <a:t>③</a:t>
                      </a:r>
                      <a:r>
                        <a:rPr kumimoji="1" lang="ja-JP" altLang="en-US" sz="900">
                          <a:latin typeface="+mn-ea"/>
                          <a:ea typeface="+mn-ea"/>
                        </a:rPr>
                        <a:t>介護ができる同居の家族がいる労働者</a:t>
                      </a:r>
                    </a:p>
                    <a:p>
                      <a:pPr algn="just"/>
                      <a:r>
                        <a:rPr kumimoji="1" lang="en-US" altLang="ja-JP" sz="900" dirty="0">
                          <a:latin typeface="+mn-ea"/>
                          <a:ea typeface="+mn-ea"/>
                        </a:rPr>
                        <a:t>④</a:t>
                      </a:r>
                      <a:r>
                        <a:rPr kumimoji="1" lang="ja-JP" altLang="en-US" sz="900">
                          <a:latin typeface="+mn-ea"/>
                          <a:ea typeface="+mn-ea"/>
                        </a:rPr>
                        <a:t>１週間の所定労働日数が２日以下の労働者　</a:t>
                      </a:r>
                      <a:r>
                        <a:rPr kumimoji="1" lang="en-US" altLang="ja-JP" sz="900" dirty="0">
                          <a:latin typeface="+mn-ea"/>
                          <a:ea typeface="+mn-ea"/>
                        </a:rPr>
                        <a:t>⑤</a:t>
                      </a:r>
                      <a:r>
                        <a:rPr kumimoji="1" lang="ja-JP" altLang="en-US" sz="900">
                          <a:latin typeface="+mn-ea"/>
                          <a:ea typeface="+mn-ea"/>
                        </a:rPr>
                        <a:t>所定労働時間の全部が深夜の労働者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8774">
                <a:tc>
                  <a:txBody>
                    <a:bodyPr/>
                    <a:lstStyle/>
                    <a:p>
                      <a:pPr algn="ctr"/>
                      <a:r>
                        <a:rPr kumimoji="1" lang="ja-JP" altLang="en-US" sz="900">
                          <a:latin typeface="+mn-ea"/>
                          <a:ea typeface="+mn-ea"/>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１回の請求につき１か月以上６か月以内の期間（請求回数に制限なし）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r h="228774">
                <a:tc>
                  <a:txBody>
                    <a:bodyPr/>
                    <a:lstStyle/>
                    <a:p>
                      <a:pPr algn="ctr"/>
                      <a:r>
                        <a:rPr kumimoji="1" lang="ja-JP" altLang="en-US" sz="9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開始の日の１か月前までに●●部□□係に申し出てください。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5138492"/>
                  </a:ext>
                </a:extLst>
              </a:tr>
              <a:tr h="228774">
                <a:tc>
                  <a:txBody>
                    <a:bodyPr/>
                    <a:lstStyle/>
                    <a:p>
                      <a:pPr algn="ctr"/>
                      <a:r>
                        <a:rPr kumimoji="1" lang="ja-JP" altLang="en-US" sz="900">
                          <a:latin typeface="+mn-ea"/>
                          <a:ea typeface="+mn-ea"/>
                        </a:rPr>
                        <a:t>例外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事業の正常な運営を妨げる場合は、請求を拒むことがあります。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830840"/>
                  </a:ext>
                </a:extLst>
              </a:tr>
            </a:tbl>
          </a:graphicData>
        </a:graphic>
      </p:graphicFrame>
      <p:sp>
        <p:nvSpPr>
          <p:cNvPr id="6" name="テキスト ボックス 5">
            <a:extLst>
              <a:ext uri="{FF2B5EF4-FFF2-40B4-BE49-F238E27FC236}">
                <a16:creationId xmlns:a16="http://schemas.microsoft.com/office/drawing/2014/main" id="{2A9F88C3-5821-0F72-7129-FA463348B07B}"/>
              </a:ext>
            </a:extLst>
          </p:cNvPr>
          <p:cNvSpPr txBox="1"/>
          <p:nvPr/>
        </p:nvSpPr>
        <p:spPr>
          <a:xfrm>
            <a:off x="647564" y="341313"/>
            <a:ext cx="6012000" cy="138499"/>
          </a:xfrm>
          <a:prstGeom prst="rect">
            <a:avLst/>
          </a:prstGeom>
          <a:noFill/>
        </p:spPr>
        <p:txBody>
          <a:bodyPr wrap="square" lIns="36000" tIns="0" rIns="0" bIns="0" rtlCol="0">
            <a:spAutoFit/>
          </a:bodyPr>
          <a:lstStyle/>
          <a:p>
            <a:r>
              <a:rPr lang="ja-JP" altLang="en-US" sz="900">
                <a:latin typeface="+mn-ea"/>
              </a:rPr>
              <a:t>（３）深夜業の制限</a:t>
            </a:r>
            <a:endParaRPr kumimoji="1" lang="ja-JP" altLang="en-US" sz="900"/>
          </a:p>
        </p:txBody>
      </p:sp>
      <p:graphicFrame>
        <p:nvGraphicFramePr>
          <p:cNvPr id="7" name="表 6">
            <a:extLst>
              <a:ext uri="{FF2B5EF4-FFF2-40B4-BE49-F238E27FC236}">
                <a16:creationId xmlns:a16="http://schemas.microsoft.com/office/drawing/2014/main" id="{8971D718-E1ED-09E6-085D-33D3F9848ADE}"/>
              </a:ext>
            </a:extLst>
          </p:cNvPr>
          <p:cNvGraphicFramePr>
            <a:graphicFrameLocks noGrp="1"/>
          </p:cNvGraphicFramePr>
          <p:nvPr>
            <p:extLst>
              <p:ext uri="{D42A27DB-BD31-4B8C-83A1-F6EECF244321}">
                <p14:modId xmlns:p14="http://schemas.microsoft.com/office/powerpoint/2010/main" val="4152317640"/>
              </p:ext>
            </p:extLst>
          </p:nvPr>
        </p:nvGraphicFramePr>
        <p:xfrm>
          <a:off x="647563" y="2514368"/>
          <a:ext cx="6012000" cy="1326611"/>
        </p:xfrm>
        <a:graphic>
          <a:graphicData uri="http://schemas.openxmlformats.org/drawingml/2006/table">
            <a:tbl>
              <a:tblPr firstRow="1" bandRow="1">
                <a:tableStyleId>{2D5ABB26-0587-4C30-8999-92F81FD0307C}</a:tableStyleId>
              </a:tblPr>
              <a:tblGrid>
                <a:gridCol w="1114685">
                  <a:extLst>
                    <a:ext uri="{9D8B030D-6E8A-4147-A177-3AD203B41FA5}">
                      <a16:colId xmlns:a16="http://schemas.microsoft.com/office/drawing/2014/main" val="1166902725"/>
                    </a:ext>
                  </a:extLst>
                </a:gridCol>
                <a:gridCol w="4897315">
                  <a:extLst>
                    <a:ext uri="{9D8B030D-6E8A-4147-A177-3AD203B41FA5}">
                      <a16:colId xmlns:a16="http://schemas.microsoft.com/office/drawing/2014/main" val="1613893300"/>
                    </a:ext>
                  </a:extLst>
                </a:gridCol>
              </a:tblGrid>
              <a:tr h="228774">
                <a:tc>
                  <a:txBody>
                    <a:bodyPr/>
                    <a:lstStyle/>
                    <a:p>
                      <a:pPr algn="ctr"/>
                      <a:r>
                        <a:rPr kumimoji="1" lang="ja-JP" altLang="en-US" sz="900">
                          <a:latin typeface="+mn-ea"/>
                          <a:ea typeface="+mn-ea"/>
                        </a:rPr>
                        <a:t>制度の内容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要介護状態にある対象家族を介護する場合、１日の所定労働時間を●時間に短縮することができます。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503303">
                <a:tc>
                  <a:txBody>
                    <a:bodyPr/>
                    <a:lstStyle/>
                    <a:p>
                      <a:pPr algn="ctr"/>
                      <a:r>
                        <a:rPr kumimoji="1" lang="ja-JP" altLang="en-US" sz="9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要介護状態にある対象家族を介護する労働者（日々雇用労働者を除く）。</a:t>
                      </a:r>
                    </a:p>
                    <a:p>
                      <a:pPr algn="just"/>
                      <a:r>
                        <a:rPr kumimoji="1" lang="ja-JP" altLang="en-US" sz="900">
                          <a:latin typeface="+mn-ea"/>
                          <a:ea typeface="+mn-ea"/>
                        </a:rPr>
                        <a:t>＜対象外＞（</a:t>
                      </a:r>
                      <a:r>
                        <a:rPr kumimoji="1" lang="en-US" altLang="ja-JP" sz="900" dirty="0">
                          <a:latin typeface="+mn-ea"/>
                          <a:ea typeface="+mn-ea"/>
                        </a:rPr>
                        <a:t>※</a:t>
                      </a:r>
                      <a:r>
                        <a:rPr kumimoji="1" lang="ja-JP" altLang="en-US" sz="900">
                          <a:latin typeface="+mn-ea"/>
                          <a:ea typeface="+mn-ea"/>
                        </a:rPr>
                        <a:t>対象外の労働者を労使協定で締結している場合の例）</a:t>
                      </a:r>
                    </a:p>
                    <a:p>
                      <a:pPr algn="just"/>
                      <a:r>
                        <a:rPr kumimoji="1" lang="en-US" altLang="ja-JP" sz="900" dirty="0">
                          <a:latin typeface="+mn-ea"/>
                          <a:ea typeface="+mn-ea"/>
                        </a:rPr>
                        <a:t>①</a:t>
                      </a:r>
                      <a:r>
                        <a:rPr kumimoji="1" lang="ja-JP" altLang="en-US" sz="900">
                          <a:latin typeface="+mn-ea"/>
                          <a:ea typeface="+mn-ea"/>
                        </a:rPr>
                        <a:t>入社１年未満の労働者　</a:t>
                      </a:r>
                      <a:r>
                        <a:rPr kumimoji="1" lang="en-US" altLang="ja-JP" sz="900" dirty="0">
                          <a:latin typeface="+mn-ea"/>
                          <a:ea typeface="+mn-ea"/>
                        </a:rPr>
                        <a:t>②</a:t>
                      </a:r>
                      <a:r>
                        <a:rPr kumimoji="1" lang="ja-JP" altLang="en-US" sz="900">
                          <a:latin typeface="+mn-ea"/>
                          <a:ea typeface="+mn-ea"/>
                        </a:rPr>
                        <a:t>１週間の所定労働日数が２日以下の労働者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228774">
                <a:tc>
                  <a:txBody>
                    <a:bodyPr/>
                    <a:lstStyle/>
                    <a:p>
                      <a:pPr algn="ctr"/>
                      <a:r>
                        <a:rPr kumimoji="1" lang="ja-JP" altLang="en-US" sz="900">
                          <a:latin typeface="+mn-ea"/>
                          <a:ea typeface="+mn-ea"/>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対象家族１人につき、利用開始の日から連続する３年の間で２回まで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583587"/>
                  </a:ext>
                </a:extLst>
              </a:tr>
              <a:tr h="228774">
                <a:tc>
                  <a:txBody>
                    <a:bodyPr/>
                    <a:lstStyle/>
                    <a:p>
                      <a:pPr algn="ctr"/>
                      <a:r>
                        <a:rPr kumimoji="1" lang="ja-JP" altLang="en-US" sz="9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alpha val="20000"/>
                      </a:srgbClr>
                    </a:solidFill>
                  </a:tcPr>
                </a:tc>
                <a:tc>
                  <a:txBody>
                    <a:bodyPr/>
                    <a:lstStyle/>
                    <a:p>
                      <a:pPr algn="just"/>
                      <a:r>
                        <a:rPr kumimoji="1" lang="ja-JP" altLang="en-US" sz="900">
                          <a:latin typeface="+mn-ea"/>
                          <a:ea typeface="+mn-ea"/>
                        </a:rPr>
                        <a:t>原則開始の日の２週間前までに●●部□□係に申し出てください。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5138492"/>
                  </a:ext>
                </a:extLst>
              </a:tr>
            </a:tbl>
          </a:graphicData>
        </a:graphic>
      </p:graphicFrame>
      <p:sp>
        <p:nvSpPr>
          <p:cNvPr id="9" name="テキスト ボックス 8">
            <a:extLst>
              <a:ext uri="{FF2B5EF4-FFF2-40B4-BE49-F238E27FC236}">
                <a16:creationId xmlns:a16="http://schemas.microsoft.com/office/drawing/2014/main" id="{F0E9C6D1-99F4-E71E-E64A-317F3ECE2155}"/>
              </a:ext>
            </a:extLst>
          </p:cNvPr>
          <p:cNvSpPr txBox="1"/>
          <p:nvPr/>
        </p:nvSpPr>
        <p:spPr>
          <a:xfrm>
            <a:off x="647564" y="2340950"/>
            <a:ext cx="6012000" cy="138499"/>
          </a:xfrm>
          <a:prstGeom prst="rect">
            <a:avLst/>
          </a:prstGeom>
          <a:noFill/>
        </p:spPr>
        <p:txBody>
          <a:bodyPr wrap="square" lIns="36000" tIns="0" rIns="0" bIns="0" rtlCol="0">
            <a:spAutoFit/>
          </a:bodyPr>
          <a:lstStyle/>
          <a:p>
            <a:r>
              <a:rPr lang="ja-JP" altLang="en-US" sz="900">
                <a:latin typeface="+mn-ea"/>
              </a:rPr>
              <a:t>（４）介護のための短時間勤務制度（事業主が選択した措置を記載。注）</a:t>
            </a:r>
            <a:endParaRPr kumimoji="1" lang="ja-JP" altLang="en-US" sz="900"/>
          </a:p>
        </p:txBody>
      </p:sp>
      <p:grpSp>
        <p:nvGrpSpPr>
          <p:cNvPr id="55" name="グループ化 54">
            <a:extLst>
              <a:ext uri="{FF2B5EF4-FFF2-40B4-BE49-F238E27FC236}">
                <a16:creationId xmlns:a16="http://schemas.microsoft.com/office/drawing/2014/main" id="{0CF20767-00B5-1CF0-359D-3E7E35B3905A}"/>
              </a:ext>
            </a:extLst>
          </p:cNvPr>
          <p:cNvGrpSpPr/>
          <p:nvPr/>
        </p:nvGrpSpPr>
        <p:grpSpPr>
          <a:xfrm>
            <a:off x="358775" y="4890470"/>
            <a:ext cx="6408000" cy="1428646"/>
            <a:chOff x="358775" y="4890470"/>
            <a:chExt cx="6408000" cy="1428646"/>
          </a:xfrm>
        </p:grpSpPr>
        <p:sp>
          <p:nvSpPr>
            <p:cNvPr id="10" name="テキスト ボックス 9">
              <a:extLst>
                <a:ext uri="{FF2B5EF4-FFF2-40B4-BE49-F238E27FC236}">
                  <a16:creationId xmlns:a16="http://schemas.microsoft.com/office/drawing/2014/main" id="{A9655060-055E-B422-70DC-6378BD52B3E4}"/>
                </a:ext>
              </a:extLst>
            </p:cNvPr>
            <p:cNvSpPr txBox="1"/>
            <p:nvPr/>
          </p:nvSpPr>
          <p:spPr>
            <a:xfrm>
              <a:off x="358775" y="5857451"/>
              <a:ext cx="6408000" cy="461665"/>
            </a:xfrm>
            <a:prstGeom prst="rect">
              <a:avLst/>
            </a:prstGeom>
            <a:noFill/>
          </p:spPr>
          <p:txBody>
            <a:bodyPr wrap="square" rtlCol="0">
              <a:spAutoFit/>
            </a:bodyPr>
            <a:lstStyle/>
            <a:p>
              <a:pPr marL="180000" lvl="1" algn="just"/>
              <a:r>
                <a:rPr lang="ja-JP" altLang="en-US" sz="1200">
                  <a:latin typeface="+mn-ea"/>
                </a:rPr>
                <a:t>介護休業を取得し、受給資格を満たしていれば、原則として休業開始時の賃金の</a:t>
              </a:r>
              <a:r>
                <a:rPr lang="en-US" altLang="ja-JP" sz="1200" dirty="0">
                  <a:latin typeface="+mn-ea"/>
                </a:rPr>
                <a:t>67%</a:t>
              </a:r>
              <a:r>
                <a:rPr lang="ja-JP" altLang="en-US" sz="1200">
                  <a:latin typeface="+mn-ea"/>
                </a:rPr>
                <a:t>の介護休業給付を受けることができます。</a:t>
              </a:r>
              <a:endParaRPr lang="en-US" altLang="ja-JP" sz="1200" dirty="0">
                <a:latin typeface="+mn-ea"/>
              </a:endParaRPr>
            </a:p>
          </p:txBody>
        </p:sp>
        <p:sp>
          <p:nvSpPr>
            <p:cNvPr id="11" name="テキスト ボックス 10">
              <a:extLst>
                <a:ext uri="{FF2B5EF4-FFF2-40B4-BE49-F238E27FC236}">
                  <a16:creationId xmlns:a16="http://schemas.microsoft.com/office/drawing/2014/main" id="{E580CA10-7778-6C95-23A4-EFA170D3432C}"/>
                </a:ext>
              </a:extLst>
            </p:cNvPr>
            <p:cNvSpPr txBox="1"/>
            <p:nvPr/>
          </p:nvSpPr>
          <p:spPr>
            <a:xfrm>
              <a:off x="646686" y="5440697"/>
              <a:ext cx="3060000" cy="360000"/>
            </a:xfrm>
            <a:prstGeom prst="roundRect">
              <a:avLst>
                <a:gd name="adj" fmla="val 50000"/>
              </a:avLst>
            </a:prstGeom>
            <a:solidFill>
              <a:srgbClr val="92D050">
                <a:alpha val="20000"/>
              </a:srgbClr>
            </a:solidFill>
          </p:spPr>
          <p:txBody>
            <a:bodyPr wrap="square" rtlCol="0" anchor="ctr">
              <a:spAutoFit/>
            </a:bodyPr>
            <a:lstStyle/>
            <a:p>
              <a:pPr marL="180000" lvl="1"/>
              <a:r>
                <a:rPr lang="ja-JP" altLang="en-US" sz="1600" b="1">
                  <a:latin typeface="+mn-ea"/>
                </a:rPr>
                <a:t>介護休業給付</a:t>
              </a:r>
              <a:endParaRPr lang="en-US" altLang="ja-JP" sz="1600" b="1" dirty="0">
                <a:latin typeface="+mn-ea"/>
              </a:endParaRPr>
            </a:p>
          </p:txBody>
        </p:sp>
        <p:grpSp>
          <p:nvGrpSpPr>
            <p:cNvPr id="12" name="グループ化 11">
              <a:extLst>
                <a:ext uri="{FF2B5EF4-FFF2-40B4-BE49-F238E27FC236}">
                  <a16:creationId xmlns:a16="http://schemas.microsoft.com/office/drawing/2014/main" id="{3EAEF8F3-1D49-E9CF-069E-54FC72526B50}"/>
                </a:ext>
              </a:extLst>
            </p:cNvPr>
            <p:cNvGrpSpPr/>
            <p:nvPr/>
          </p:nvGrpSpPr>
          <p:grpSpPr>
            <a:xfrm>
              <a:off x="358775" y="4890470"/>
              <a:ext cx="6408000" cy="414851"/>
              <a:chOff x="900113" y="1860978"/>
              <a:chExt cx="6408000" cy="414851"/>
            </a:xfrm>
          </p:grpSpPr>
          <p:sp>
            <p:nvSpPr>
              <p:cNvPr id="22" name="テキスト ボックス 21">
                <a:extLst>
                  <a:ext uri="{FF2B5EF4-FFF2-40B4-BE49-F238E27FC236}">
                    <a16:creationId xmlns:a16="http://schemas.microsoft.com/office/drawing/2014/main" id="{AA1F3A70-1860-BFCB-E088-CF0EF5A3CD0B}"/>
                  </a:ext>
                </a:extLst>
              </p:cNvPr>
              <p:cNvSpPr txBox="1"/>
              <p:nvPr/>
            </p:nvSpPr>
            <p:spPr>
              <a:xfrm>
                <a:off x="900113" y="1932978"/>
                <a:ext cx="6408000" cy="342851"/>
              </a:xfrm>
              <a:prstGeom prst="rect">
                <a:avLst/>
              </a:prstGeom>
              <a:noFill/>
            </p:spPr>
            <p:txBody>
              <a:bodyPr wrap="square" rtlCol="0">
                <a:spAutoFit/>
              </a:bodyPr>
              <a:lstStyle/>
              <a:p>
                <a:pPr marL="180000">
                  <a:lnSpc>
                    <a:spcPts val="2200"/>
                  </a:lnSpc>
                </a:pPr>
                <a:r>
                  <a:rPr lang="ja-JP" altLang="en-US" sz="1800">
                    <a:latin typeface="HGP創英角ｺﾞｼｯｸUB" panose="020B0A00000000000000" pitchFamily="50" charset="-128"/>
                    <a:ea typeface="HGP創英角ｺﾞｼｯｸUB" panose="020B0A00000000000000" pitchFamily="50" charset="-128"/>
                  </a:rPr>
                  <a:t>介護休業には、給付の支給があります。</a:t>
                </a:r>
                <a:endParaRPr lang="en-US" altLang="ja-JP" sz="1800" dirty="0">
                  <a:latin typeface="HGP創英角ｺﾞｼｯｸUB" panose="020B0A00000000000000" pitchFamily="50" charset="-128"/>
                  <a:ea typeface="HGP創英角ｺﾞｼｯｸUB" panose="020B0A00000000000000" pitchFamily="50" charset="-128"/>
                </a:endParaRPr>
              </a:p>
            </p:txBody>
          </p:sp>
          <p:sp>
            <p:nvSpPr>
              <p:cNvPr id="23" name="正方形/長方形 22">
                <a:extLst>
                  <a:ext uri="{FF2B5EF4-FFF2-40B4-BE49-F238E27FC236}">
                    <a16:creationId xmlns:a16="http://schemas.microsoft.com/office/drawing/2014/main" id="{82CDA91A-6D3A-ED1E-9221-59E2D39A48E0}"/>
                  </a:ext>
                </a:extLst>
              </p:cNvPr>
              <p:cNvSpPr/>
              <p:nvPr/>
            </p:nvSpPr>
            <p:spPr bwMode="auto">
              <a:xfrm>
                <a:off x="900113" y="1860978"/>
                <a:ext cx="180000" cy="360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solidFill>
                    <a:srgbClr val="92D050"/>
                  </a:solidFill>
                </a:endParaRPr>
              </a:p>
            </p:txBody>
          </p:sp>
          <p:sp>
            <p:nvSpPr>
              <p:cNvPr id="24" name="正方形/長方形 23">
                <a:extLst>
                  <a:ext uri="{FF2B5EF4-FFF2-40B4-BE49-F238E27FC236}">
                    <a16:creationId xmlns:a16="http://schemas.microsoft.com/office/drawing/2014/main" id="{CC325894-6BDF-0D7F-690C-0146AC3F90F7}"/>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grpSp>
      <p:sp>
        <p:nvSpPr>
          <p:cNvPr id="26" name="テキスト ボックス 25">
            <a:extLst>
              <a:ext uri="{FF2B5EF4-FFF2-40B4-BE49-F238E27FC236}">
                <a16:creationId xmlns:a16="http://schemas.microsoft.com/office/drawing/2014/main" id="{37E59C70-D147-CEB1-4872-440D91F15276}"/>
              </a:ext>
            </a:extLst>
          </p:cNvPr>
          <p:cNvSpPr txBox="1"/>
          <p:nvPr/>
        </p:nvSpPr>
        <p:spPr>
          <a:xfrm>
            <a:off x="358775" y="3882395"/>
            <a:ext cx="6408000" cy="646331"/>
          </a:xfrm>
          <a:prstGeom prst="rect">
            <a:avLst/>
          </a:prstGeom>
          <a:noFill/>
        </p:spPr>
        <p:txBody>
          <a:bodyPr wrap="square" rtlCol="0">
            <a:spAutoFit/>
          </a:bodyPr>
          <a:lstStyle/>
          <a:p>
            <a:pPr marL="180000" lvl="1" algn="just"/>
            <a:r>
              <a:rPr lang="ja-JP" altLang="en-US" sz="900">
                <a:latin typeface="+mn-ea"/>
              </a:rPr>
              <a:t>（注）事業主は、介護のための所定労働時間の短縮等の措置として、（１）短時間勤務の制度、（２）フレックスタイム制、（３）始業・終業時刻の繰上げ・繰下げ、（４）労働者が利用する介護サービスの費用の助成その他これに準ずる制度のいずれかを講ずる必要があります。ここでは（１）短時間勤務の制度を導入した場合の例を記載していますが、その他の措置を講じている場合は、講じた措置について記載してください。</a:t>
            </a:r>
            <a:endParaRPr lang="en-US" altLang="ja-JP" sz="900" dirty="0">
              <a:latin typeface="+mn-ea"/>
            </a:endParaRPr>
          </a:p>
        </p:txBody>
      </p:sp>
      <p:grpSp>
        <p:nvGrpSpPr>
          <p:cNvPr id="56" name="グループ化 55">
            <a:extLst>
              <a:ext uri="{FF2B5EF4-FFF2-40B4-BE49-F238E27FC236}">
                <a16:creationId xmlns:a16="http://schemas.microsoft.com/office/drawing/2014/main" id="{4F630B4C-9D71-F44F-B210-08A4485BD775}"/>
              </a:ext>
            </a:extLst>
          </p:cNvPr>
          <p:cNvGrpSpPr/>
          <p:nvPr/>
        </p:nvGrpSpPr>
        <p:grpSpPr>
          <a:xfrm>
            <a:off x="358775" y="6742490"/>
            <a:ext cx="6408000" cy="1797978"/>
            <a:chOff x="358775" y="6718613"/>
            <a:chExt cx="6408000" cy="1797978"/>
          </a:xfrm>
        </p:grpSpPr>
        <p:sp>
          <p:nvSpPr>
            <p:cNvPr id="29" name="テキスト ボックス 28">
              <a:extLst>
                <a:ext uri="{FF2B5EF4-FFF2-40B4-BE49-F238E27FC236}">
                  <a16:creationId xmlns:a16="http://schemas.microsoft.com/office/drawing/2014/main" id="{8B1DE853-928D-CD2D-0B51-4368BDECA9D7}"/>
                </a:ext>
              </a:extLst>
            </p:cNvPr>
            <p:cNvSpPr txBox="1"/>
            <p:nvPr/>
          </p:nvSpPr>
          <p:spPr>
            <a:xfrm>
              <a:off x="358775" y="7685594"/>
              <a:ext cx="6408000" cy="830997"/>
            </a:xfrm>
            <a:prstGeom prst="rect">
              <a:avLst/>
            </a:prstGeom>
            <a:noFill/>
          </p:spPr>
          <p:txBody>
            <a:bodyPr wrap="square" rtlCol="0">
              <a:spAutoFit/>
            </a:bodyPr>
            <a:lstStyle/>
            <a:p>
              <a:pPr marL="180000" lvl="1" algn="just"/>
              <a:r>
                <a:rPr lang="en-US" altLang="ja-JP" sz="1200" dirty="0">
                  <a:latin typeface="+mn-ea"/>
                </a:rPr>
                <a:t>40</a:t>
              </a:r>
              <a:r>
                <a:rPr lang="ja-JP" altLang="en-US" sz="1200">
                  <a:latin typeface="+mn-ea"/>
                </a:rPr>
                <a:t>歳から</a:t>
              </a:r>
              <a:r>
                <a:rPr lang="en-US" altLang="ja-JP" sz="1200" dirty="0">
                  <a:latin typeface="+mn-ea"/>
                </a:rPr>
                <a:t>64</a:t>
              </a:r>
              <a:r>
                <a:rPr lang="ja-JP" altLang="en-US" sz="1200">
                  <a:latin typeface="+mn-ea"/>
                </a:rPr>
                <a:t>歳の方については、ご自身が加齢に起因する疾病により介護が必要となる可能性が高くなることに加えて、親が高齢となり介護が必要な状態になる可能性が高まる時期でもあります。介護保険制度は、介護保険加入者（</a:t>
              </a:r>
              <a:r>
                <a:rPr lang="en-US" altLang="ja-JP" sz="1200" dirty="0">
                  <a:latin typeface="+mn-ea"/>
                </a:rPr>
                <a:t>40</a:t>
              </a:r>
              <a:r>
                <a:rPr lang="ja-JP" altLang="en-US" sz="1200">
                  <a:latin typeface="+mn-ea"/>
                </a:rPr>
                <a:t>歳以上の方）の保険料負担により、老後の不安の原因である介護を社会全体で支えています。</a:t>
              </a:r>
              <a:endParaRPr lang="en-US" altLang="ja-JP" sz="1200" dirty="0">
                <a:latin typeface="+mn-ea"/>
              </a:endParaRPr>
            </a:p>
          </p:txBody>
        </p:sp>
        <p:sp>
          <p:nvSpPr>
            <p:cNvPr id="30" name="テキスト ボックス 29">
              <a:extLst>
                <a:ext uri="{FF2B5EF4-FFF2-40B4-BE49-F238E27FC236}">
                  <a16:creationId xmlns:a16="http://schemas.microsoft.com/office/drawing/2014/main" id="{BFF5711B-C792-E750-838A-587AD642FC15}"/>
                </a:ext>
              </a:extLst>
            </p:cNvPr>
            <p:cNvSpPr txBox="1"/>
            <p:nvPr/>
          </p:nvSpPr>
          <p:spPr>
            <a:xfrm>
              <a:off x="646686" y="7258495"/>
              <a:ext cx="3060000" cy="360000"/>
            </a:xfrm>
            <a:prstGeom prst="roundRect">
              <a:avLst>
                <a:gd name="adj" fmla="val 50000"/>
              </a:avLst>
            </a:prstGeom>
            <a:solidFill>
              <a:srgbClr val="92D050">
                <a:alpha val="20000"/>
              </a:srgbClr>
            </a:solidFill>
          </p:spPr>
          <p:txBody>
            <a:bodyPr wrap="square" rtlCol="0" anchor="ctr">
              <a:spAutoFit/>
            </a:bodyPr>
            <a:lstStyle/>
            <a:p>
              <a:pPr marL="180000" lvl="1"/>
              <a:r>
                <a:rPr lang="ja-JP" altLang="en-US" sz="1600" b="1">
                  <a:latin typeface="+mn-ea"/>
                </a:rPr>
                <a:t>介護保険制度・介護サービス</a:t>
              </a:r>
              <a:endParaRPr lang="en-US" altLang="ja-JP" sz="1600" b="1" dirty="0">
                <a:latin typeface="+mn-ea"/>
              </a:endParaRPr>
            </a:p>
          </p:txBody>
        </p:sp>
        <p:grpSp>
          <p:nvGrpSpPr>
            <p:cNvPr id="31" name="グループ化 30">
              <a:extLst>
                <a:ext uri="{FF2B5EF4-FFF2-40B4-BE49-F238E27FC236}">
                  <a16:creationId xmlns:a16="http://schemas.microsoft.com/office/drawing/2014/main" id="{9C27E395-7930-240B-EDF6-5DA912FEBCD2}"/>
                </a:ext>
              </a:extLst>
            </p:cNvPr>
            <p:cNvGrpSpPr/>
            <p:nvPr/>
          </p:nvGrpSpPr>
          <p:grpSpPr>
            <a:xfrm>
              <a:off x="358775" y="6718613"/>
              <a:ext cx="6408000" cy="414851"/>
              <a:chOff x="900113" y="1860978"/>
              <a:chExt cx="6408000" cy="414851"/>
            </a:xfrm>
          </p:grpSpPr>
          <p:sp>
            <p:nvSpPr>
              <p:cNvPr id="32" name="テキスト ボックス 31">
                <a:extLst>
                  <a:ext uri="{FF2B5EF4-FFF2-40B4-BE49-F238E27FC236}">
                    <a16:creationId xmlns:a16="http://schemas.microsoft.com/office/drawing/2014/main" id="{C660D7E2-507D-89AE-8756-7AFBF4940309}"/>
                  </a:ext>
                </a:extLst>
              </p:cNvPr>
              <p:cNvSpPr txBox="1"/>
              <p:nvPr/>
            </p:nvSpPr>
            <p:spPr>
              <a:xfrm>
                <a:off x="900113" y="1932978"/>
                <a:ext cx="6408000" cy="342851"/>
              </a:xfrm>
              <a:prstGeom prst="rect">
                <a:avLst/>
              </a:prstGeom>
              <a:noFill/>
            </p:spPr>
            <p:txBody>
              <a:bodyPr wrap="square" rtlCol="0">
                <a:spAutoFit/>
              </a:bodyPr>
              <a:lstStyle/>
              <a:p>
                <a:pPr marL="180000">
                  <a:lnSpc>
                    <a:spcPts val="2200"/>
                  </a:lnSpc>
                </a:pPr>
                <a:r>
                  <a:rPr lang="ja-JP" altLang="en-US" sz="1800">
                    <a:latin typeface="HGP創英角ｺﾞｼｯｸUB" panose="020B0A00000000000000" pitchFamily="50" charset="-128"/>
                    <a:ea typeface="HGP創英角ｺﾞｼｯｸUB" panose="020B0A00000000000000" pitchFamily="50" charset="-128"/>
                  </a:rPr>
                  <a:t>介護休業には、給付の支給があります。</a:t>
                </a:r>
                <a:endParaRPr lang="en-US" altLang="ja-JP" sz="1800" dirty="0">
                  <a:latin typeface="HGP創英角ｺﾞｼｯｸUB" panose="020B0A00000000000000" pitchFamily="50" charset="-128"/>
                  <a:ea typeface="HGP創英角ｺﾞｼｯｸUB" panose="020B0A00000000000000" pitchFamily="50" charset="-128"/>
                </a:endParaRPr>
              </a:p>
            </p:txBody>
          </p:sp>
          <p:sp>
            <p:nvSpPr>
              <p:cNvPr id="48" name="正方形/長方形 47">
                <a:extLst>
                  <a:ext uri="{FF2B5EF4-FFF2-40B4-BE49-F238E27FC236}">
                    <a16:creationId xmlns:a16="http://schemas.microsoft.com/office/drawing/2014/main" id="{CE5CCF25-1328-A90A-5DD4-A09DC73349A3}"/>
                  </a:ext>
                </a:extLst>
              </p:cNvPr>
              <p:cNvSpPr/>
              <p:nvPr/>
            </p:nvSpPr>
            <p:spPr bwMode="auto">
              <a:xfrm>
                <a:off x="900113" y="1860978"/>
                <a:ext cx="180000" cy="360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49" name="正方形/長方形 48">
                <a:extLst>
                  <a:ext uri="{FF2B5EF4-FFF2-40B4-BE49-F238E27FC236}">
                    <a16:creationId xmlns:a16="http://schemas.microsoft.com/office/drawing/2014/main" id="{ADD6558C-8F84-3AC5-A91D-FDFE0603DC96}"/>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grpSp>
      <p:grpSp>
        <p:nvGrpSpPr>
          <p:cNvPr id="57" name="グループ化 56">
            <a:extLst>
              <a:ext uri="{FF2B5EF4-FFF2-40B4-BE49-F238E27FC236}">
                <a16:creationId xmlns:a16="http://schemas.microsoft.com/office/drawing/2014/main" id="{C6ECE0E9-317B-6793-CAFF-99532307341E}"/>
              </a:ext>
            </a:extLst>
          </p:cNvPr>
          <p:cNvGrpSpPr/>
          <p:nvPr/>
        </p:nvGrpSpPr>
        <p:grpSpPr>
          <a:xfrm>
            <a:off x="358775" y="8963842"/>
            <a:ext cx="6408000" cy="1107715"/>
            <a:chOff x="358775" y="8963842"/>
            <a:chExt cx="6408000" cy="1107715"/>
          </a:xfrm>
        </p:grpSpPr>
        <p:grpSp>
          <p:nvGrpSpPr>
            <p:cNvPr id="50" name="グループ化 49">
              <a:extLst>
                <a:ext uri="{FF2B5EF4-FFF2-40B4-BE49-F238E27FC236}">
                  <a16:creationId xmlns:a16="http://schemas.microsoft.com/office/drawing/2014/main" id="{5780777D-58DD-1FDA-3B2D-5B1FBDCBDD3C}"/>
                </a:ext>
              </a:extLst>
            </p:cNvPr>
            <p:cNvGrpSpPr/>
            <p:nvPr/>
          </p:nvGrpSpPr>
          <p:grpSpPr>
            <a:xfrm>
              <a:off x="358775" y="8963842"/>
              <a:ext cx="6408000" cy="414851"/>
              <a:chOff x="900113" y="1860978"/>
              <a:chExt cx="6408000" cy="414851"/>
            </a:xfrm>
          </p:grpSpPr>
          <p:sp>
            <p:nvSpPr>
              <p:cNvPr id="51" name="テキスト ボックス 50">
                <a:extLst>
                  <a:ext uri="{FF2B5EF4-FFF2-40B4-BE49-F238E27FC236}">
                    <a16:creationId xmlns:a16="http://schemas.microsoft.com/office/drawing/2014/main" id="{55203E83-D9EE-D0E9-C33F-FBE0A0C3C616}"/>
                  </a:ext>
                </a:extLst>
              </p:cNvPr>
              <p:cNvSpPr txBox="1"/>
              <p:nvPr/>
            </p:nvSpPr>
            <p:spPr>
              <a:xfrm>
                <a:off x="900113" y="1932978"/>
                <a:ext cx="6408000" cy="342851"/>
              </a:xfrm>
              <a:prstGeom prst="rect">
                <a:avLst/>
              </a:prstGeom>
              <a:noFill/>
            </p:spPr>
            <p:txBody>
              <a:bodyPr wrap="square" rtlCol="0">
                <a:spAutoFit/>
              </a:bodyPr>
              <a:lstStyle/>
              <a:p>
                <a:pPr marL="180000">
                  <a:lnSpc>
                    <a:spcPts val="2200"/>
                  </a:lnSpc>
                </a:pPr>
                <a:r>
                  <a:rPr lang="ja-JP" altLang="en-US" sz="1800">
                    <a:latin typeface="HGP創英角ｺﾞｼｯｸUB" panose="020B0A00000000000000" pitchFamily="50" charset="-128"/>
                    <a:ea typeface="HGP創英角ｺﾞｼｯｸUB" panose="020B0A00000000000000" pitchFamily="50" charset="-128"/>
                  </a:rPr>
                  <a:t>高齢のご家族の介謹で悩み・不安がある方へ</a:t>
                </a:r>
                <a:endParaRPr lang="en-US" altLang="ja-JP" sz="1800" dirty="0">
                  <a:latin typeface="HGP創英角ｺﾞｼｯｸUB" panose="020B0A00000000000000" pitchFamily="50" charset="-128"/>
                  <a:ea typeface="HGP創英角ｺﾞｼｯｸUB" panose="020B0A00000000000000" pitchFamily="50" charset="-128"/>
                </a:endParaRPr>
              </a:p>
            </p:txBody>
          </p:sp>
          <p:sp>
            <p:nvSpPr>
              <p:cNvPr id="52" name="正方形/長方形 51">
                <a:extLst>
                  <a:ext uri="{FF2B5EF4-FFF2-40B4-BE49-F238E27FC236}">
                    <a16:creationId xmlns:a16="http://schemas.microsoft.com/office/drawing/2014/main" id="{C09BA5E5-EBCE-0CE3-923F-CF10595C8EB2}"/>
                  </a:ext>
                </a:extLst>
              </p:cNvPr>
              <p:cNvSpPr/>
              <p:nvPr/>
            </p:nvSpPr>
            <p:spPr bwMode="auto">
              <a:xfrm>
                <a:off x="900113" y="1860978"/>
                <a:ext cx="180000" cy="360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3" name="正方形/長方形 52">
                <a:extLst>
                  <a:ext uri="{FF2B5EF4-FFF2-40B4-BE49-F238E27FC236}">
                    <a16:creationId xmlns:a16="http://schemas.microsoft.com/office/drawing/2014/main" id="{905BE71A-306E-E36A-E641-C1935C0A7F63}"/>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54" name="テキスト ボックス 53">
              <a:extLst>
                <a:ext uri="{FF2B5EF4-FFF2-40B4-BE49-F238E27FC236}">
                  <a16:creationId xmlns:a16="http://schemas.microsoft.com/office/drawing/2014/main" id="{9C2DC034-892A-FBB7-21BC-556B9FB113BA}"/>
                </a:ext>
              </a:extLst>
            </p:cNvPr>
            <p:cNvSpPr txBox="1"/>
            <p:nvPr/>
          </p:nvSpPr>
          <p:spPr>
            <a:xfrm>
              <a:off x="358775" y="9425226"/>
              <a:ext cx="6408000" cy="646331"/>
            </a:xfrm>
            <a:prstGeom prst="rect">
              <a:avLst/>
            </a:prstGeom>
            <a:noFill/>
          </p:spPr>
          <p:txBody>
            <a:bodyPr wrap="square" rtlCol="0">
              <a:spAutoFit/>
            </a:bodyPr>
            <a:lstStyle/>
            <a:p>
              <a:pPr marL="180000" lvl="1" algn="just"/>
              <a:r>
                <a:rPr lang="ja-JP" altLang="en-US" sz="1200">
                  <a:latin typeface="+mn-ea"/>
                </a:rPr>
                <a:t>お住まいの地域包括支援センターヘご相談ください。 市区町村や、 市区町村が委託する組織により公的に運営されており、 相談内容に応じ、 具体的な解決策の提案をします。 高齢の家族の生活に関することや介護のことなど幅広く対応します。</a:t>
              </a:r>
              <a:endParaRPr lang="en-US" altLang="ja-JP" sz="1200" dirty="0">
                <a:latin typeface="+mn-ea"/>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A62C5CA0-25C9-645E-AA1D-1D0CB03C0983}"/>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5" name="直角三角形 4">
            <a:extLst>
              <a:ext uri="{FF2B5EF4-FFF2-40B4-BE49-F238E27FC236}">
                <a16:creationId xmlns:a16="http://schemas.microsoft.com/office/drawing/2014/main" id="{EC0C1A22-3705-2810-6EA7-F0592C4E3874}"/>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3</a:t>
            </a:r>
            <a:endParaRPr lang="ja-JP" altLang="en-US" sz="2115" b="1" dirty="0">
              <a:solidFill>
                <a:schemeClr val="bg1"/>
              </a:solidFill>
            </a:endParaRPr>
          </a:p>
        </p:txBody>
      </p:sp>
      <p:sp>
        <p:nvSpPr>
          <p:cNvPr id="8" name="テキスト ボックス 7">
            <a:extLst>
              <a:ext uri="{FF2B5EF4-FFF2-40B4-BE49-F238E27FC236}">
                <a16:creationId xmlns:a16="http://schemas.microsoft.com/office/drawing/2014/main" id="{3F65C1FD-5DD7-2910-FF68-D15C2EE49E6E}"/>
              </a:ext>
            </a:extLst>
          </p:cNvPr>
          <p:cNvSpPr txBox="1"/>
          <p:nvPr/>
        </p:nvSpPr>
        <p:spPr>
          <a:xfrm>
            <a:off x="822290" y="5983428"/>
            <a:ext cx="6552000" cy="553998"/>
          </a:xfrm>
          <a:prstGeom prst="rect">
            <a:avLst/>
          </a:prstGeom>
          <a:noFill/>
        </p:spPr>
        <p:txBody>
          <a:bodyPr wrap="square" rtlCol="0">
            <a:spAutoFit/>
          </a:bodyPr>
          <a:lstStyle/>
          <a:p>
            <a:pPr marL="0" lvl="1" algn="just"/>
            <a:r>
              <a:rPr lang="ja-JP" altLang="en-US" sz="1500" b="1">
                <a:latin typeface="+mn-ea"/>
              </a:rPr>
              <a:t>介護休業・介護両立支援制度の取得・利用の意向について、以下を記載し、</a:t>
            </a:r>
            <a:endParaRPr lang="en-US" altLang="ja-JP" sz="1500" b="1" dirty="0">
              <a:latin typeface="+mn-ea"/>
            </a:endParaRPr>
          </a:p>
          <a:p>
            <a:pPr marL="0" lvl="1" algn="just"/>
            <a:r>
              <a:rPr lang="ja-JP" altLang="en-US" sz="1500" b="1">
                <a:latin typeface="+mn-ea"/>
              </a:rPr>
              <a:t>このページのコピーを、　年　月　日までに、●●部□□係へ提出してください。</a:t>
            </a:r>
            <a:endParaRPr lang="en-US" altLang="ja-JP" sz="1500" dirty="0"/>
          </a:p>
        </p:txBody>
      </p:sp>
      <p:sp>
        <p:nvSpPr>
          <p:cNvPr id="9" name="テキスト ボックス 8">
            <a:extLst>
              <a:ext uri="{FF2B5EF4-FFF2-40B4-BE49-F238E27FC236}">
                <a16:creationId xmlns:a16="http://schemas.microsoft.com/office/drawing/2014/main" id="{28B4B3FA-F2CE-6EE5-4226-FF9697A6EBB7}"/>
              </a:ext>
            </a:extLst>
          </p:cNvPr>
          <p:cNvSpPr txBox="1"/>
          <p:nvPr/>
        </p:nvSpPr>
        <p:spPr>
          <a:xfrm>
            <a:off x="900113" y="5068115"/>
            <a:ext cx="6300000" cy="830997"/>
          </a:xfrm>
          <a:prstGeom prst="rect">
            <a:avLst/>
          </a:prstGeom>
          <a:solidFill>
            <a:srgbClr val="92D050">
              <a:alpha val="50000"/>
            </a:srgbClr>
          </a:solidFill>
          <a:ln>
            <a:solidFill>
              <a:schemeClr val="tx1"/>
            </a:solidFill>
          </a:ln>
        </p:spPr>
        <p:txBody>
          <a:bodyPr wrap="square" rtlCol="0">
            <a:spAutoFit/>
          </a:bodyPr>
          <a:lstStyle/>
          <a:p>
            <a:r>
              <a:rPr lang="ja-JP" altLang="en-US" sz="1600">
                <a:latin typeface="HGP創英角ｺﾞｼｯｸUB" panose="020B0A00000000000000" pitchFamily="50" charset="-128"/>
                <a:ea typeface="HGP創英角ｺﾞｼｯｸUB" panose="020B0A00000000000000" pitchFamily="50" charset="-128"/>
              </a:rPr>
              <a:t>当社では、介護休業等の申出をしたこと又は取得したことを理由として不利益な取扱いをすることはありません。</a:t>
            </a:r>
          </a:p>
          <a:p>
            <a:r>
              <a:rPr lang="ja-JP" altLang="en-US" sz="1600">
                <a:latin typeface="HGP創英角ｺﾞｼｯｸUB" panose="020B0A00000000000000" pitchFamily="50" charset="-128"/>
                <a:ea typeface="HGP創英角ｺﾞｼｯｸUB" panose="020B0A00000000000000" pitchFamily="50" charset="-128"/>
              </a:rPr>
              <a:t>また、介護休業等に関するハラスメント行為を許しません。</a:t>
            </a:r>
            <a:endParaRPr lang="en-US" altLang="ja-JP" sz="1600" dirty="0">
              <a:latin typeface="HGP創英角ｺﾞｼｯｸUB" panose="020B0A00000000000000" pitchFamily="50" charset="-128"/>
              <a:ea typeface="HGP創英角ｺﾞｼｯｸUB" panose="020B0A00000000000000" pitchFamily="50" charset="-128"/>
            </a:endParaRPr>
          </a:p>
        </p:txBody>
      </p:sp>
      <p:grpSp>
        <p:nvGrpSpPr>
          <p:cNvPr id="13" name="グループ化 12">
            <a:extLst>
              <a:ext uri="{FF2B5EF4-FFF2-40B4-BE49-F238E27FC236}">
                <a16:creationId xmlns:a16="http://schemas.microsoft.com/office/drawing/2014/main" id="{83D7C4BC-7405-ADEC-7183-3AC6A3757138}"/>
              </a:ext>
            </a:extLst>
          </p:cNvPr>
          <p:cNvGrpSpPr/>
          <p:nvPr/>
        </p:nvGrpSpPr>
        <p:grpSpPr>
          <a:xfrm>
            <a:off x="900113" y="354522"/>
            <a:ext cx="6408000" cy="756000"/>
            <a:chOff x="900113" y="1860978"/>
            <a:chExt cx="6408000" cy="756000"/>
          </a:xfrm>
        </p:grpSpPr>
        <p:sp>
          <p:nvSpPr>
            <p:cNvPr id="14" name="テキスト ボックス 13">
              <a:extLst>
                <a:ext uri="{FF2B5EF4-FFF2-40B4-BE49-F238E27FC236}">
                  <a16:creationId xmlns:a16="http://schemas.microsoft.com/office/drawing/2014/main" id="{915C8E64-14E8-A04A-FD72-783EFF0D116A}"/>
                </a:ext>
              </a:extLst>
            </p:cNvPr>
            <p:cNvSpPr txBox="1"/>
            <p:nvPr/>
          </p:nvSpPr>
          <p:spPr>
            <a:xfrm>
              <a:off x="900113" y="1932978"/>
              <a:ext cx="6408000" cy="646331"/>
            </a:xfrm>
            <a:prstGeom prst="rect">
              <a:avLst/>
            </a:prstGeom>
            <a:noFill/>
          </p:spPr>
          <p:txBody>
            <a:bodyPr wrap="square" rtlCol="0">
              <a:spAutoFit/>
            </a:bodyPr>
            <a:lstStyle/>
            <a:p>
              <a:pPr marL="180000"/>
              <a:r>
                <a:rPr lang="ja-JP" altLang="en-US" sz="2000">
                  <a:latin typeface="HGP創英角ｺﾞｼｯｸUB" panose="020B0A00000000000000" pitchFamily="50" charset="-128"/>
                  <a:ea typeface="HGP創英角ｺﾞｼｯｸUB" panose="020B0A00000000000000" pitchFamily="50" charset="-128"/>
                </a:rPr>
                <a:t>介護サービスの利用のしかた</a:t>
              </a:r>
              <a:endParaRPr lang="en-US" altLang="ja-JP" sz="2000" dirty="0">
                <a:latin typeface="HGP創英角ｺﾞｼｯｸUB" panose="020B0A00000000000000" pitchFamily="50" charset="-128"/>
                <a:ea typeface="HGP創英角ｺﾞｼｯｸUB" panose="020B0A00000000000000" pitchFamily="50" charset="-128"/>
              </a:endParaRPr>
            </a:p>
            <a:p>
              <a:pPr marL="180000"/>
              <a:r>
                <a:rPr lang="ja-JP" altLang="en-US" sz="1600">
                  <a:latin typeface="HGP創英角ｺﾞｼｯｸUB" panose="020B0A00000000000000" pitchFamily="50" charset="-128"/>
                  <a:ea typeface="HGP創英角ｺﾞｼｯｸUB" panose="020B0A00000000000000" pitchFamily="50" charset="-128"/>
                </a:rPr>
                <a:t>（ご自身やご家族に介護が必要になった場合の具体的な手緑きの流れ）</a:t>
              </a:r>
              <a:endParaRPr lang="en-US" altLang="ja-JP" sz="1600" dirty="0">
                <a:latin typeface="HGP創英角ｺﾞｼｯｸUB" panose="020B0A00000000000000" pitchFamily="50" charset="-128"/>
                <a:ea typeface="HGP創英角ｺﾞｼｯｸUB" panose="020B0A00000000000000" pitchFamily="50" charset="-128"/>
              </a:endParaRPr>
            </a:p>
          </p:txBody>
        </p:sp>
        <p:sp>
          <p:nvSpPr>
            <p:cNvPr id="15" name="正方形/長方形 14">
              <a:extLst>
                <a:ext uri="{FF2B5EF4-FFF2-40B4-BE49-F238E27FC236}">
                  <a16:creationId xmlns:a16="http://schemas.microsoft.com/office/drawing/2014/main" id="{EA84BE14-1971-32EA-1DEF-B57270A6B6CC}"/>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solidFill>
                  <a:srgbClr val="92D050"/>
                </a:solidFill>
              </a:endParaRPr>
            </a:p>
          </p:txBody>
        </p:sp>
        <p:sp>
          <p:nvSpPr>
            <p:cNvPr id="16" name="正方形/長方形 15">
              <a:extLst>
                <a:ext uri="{FF2B5EF4-FFF2-40B4-BE49-F238E27FC236}">
                  <a16:creationId xmlns:a16="http://schemas.microsoft.com/office/drawing/2014/main" id="{E8688E4A-DB35-84BF-A5BD-AE00528D6F9E}"/>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28" name="テキスト ボックス 27">
            <a:extLst>
              <a:ext uri="{FF2B5EF4-FFF2-40B4-BE49-F238E27FC236}">
                <a16:creationId xmlns:a16="http://schemas.microsoft.com/office/drawing/2014/main" id="{B8A74704-6F4C-25B5-9DF8-92DCE9B5CD45}"/>
              </a:ext>
            </a:extLst>
          </p:cNvPr>
          <p:cNvSpPr txBox="1"/>
          <p:nvPr/>
        </p:nvSpPr>
        <p:spPr>
          <a:xfrm>
            <a:off x="4392711" y="9568271"/>
            <a:ext cx="2922490" cy="830997"/>
          </a:xfrm>
          <a:prstGeom prst="rect">
            <a:avLst/>
          </a:prstGeom>
          <a:noFill/>
        </p:spPr>
        <p:txBody>
          <a:bodyPr wrap="square" rtlCol="0">
            <a:spAutoFit/>
          </a:bodyPr>
          <a:lstStyle/>
          <a:p>
            <a:pPr algn="just"/>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提出日</a:t>
            </a: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　●年●月●日</a:t>
            </a:r>
            <a:endParaRPr lang="en-US" altLang="ja-JP" sz="1600" kern="100" dirty="0">
              <a:effectLst/>
              <a:latin typeface="+mn-ea"/>
              <a:cs typeface="Times New Roman" panose="02020603050405020304" pitchFamily="18" charset="0"/>
            </a:endParaRPr>
          </a:p>
          <a:p>
            <a:pPr algn="just"/>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提出者</a:t>
            </a: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　所属　□□部△△課</a:t>
            </a:r>
          </a:p>
          <a:p>
            <a:pPr algn="just"/>
            <a:r>
              <a:rPr lang="ja-JP" altLang="en-US" sz="1600" kern="100">
                <a:effectLst/>
                <a:latin typeface="+mn-ea"/>
                <a:cs typeface="Times New Roman" panose="02020603050405020304" pitchFamily="18" charset="0"/>
              </a:rPr>
              <a:t>　　　　　　　氏名　◆◆　◆◆</a:t>
            </a:r>
          </a:p>
        </p:txBody>
      </p:sp>
      <p:sp>
        <p:nvSpPr>
          <p:cNvPr id="30" name="テキスト ボックス 29">
            <a:extLst>
              <a:ext uri="{FF2B5EF4-FFF2-40B4-BE49-F238E27FC236}">
                <a16:creationId xmlns:a16="http://schemas.microsoft.com/office/drawing/2014/main" id="{45D7A4A3-E04F-22AE-8DF1-98F6E6DACFE0}"/>
              </a:ext>
            </a:extLst>
          </p:cNvPr>
          <p:cNvSpPr txBox="1"/>
          <p:nvPr/>
        </p:nvSpPr>
        <p:spPr>
          <a:xfrm>
            <a:off x="811851" y="8998635"/>
            <a:ext cx="4723447" cy="276999"/>
          </a:xfrm>
          <a:prstGeom prst="rect">
            <a:avLst/>
          </a:prstGeom>
          <a:noFill/>
        </p:spPr>
        <p:txBody>
          <a:bodyPr wrap="square" rtlCol="0">
            <a:spAutoFit/>
          </a:bodyPr>
          <a:lstStyle/>
          <a:p>
            <a:pPr marL="0" lvl="1" algn="just"/>
            <a:r>
              <a:rPr lang="ja-JP" altLang="en-US" sz="1200" kern="100">
                <a:effectLst/>
                <a:latin typeface="+mj-ea"/>
                <a:ea typeface="+mj-ea"/>
                <a:cs typeface="Times New Roman" panose="02020603050405020304" pitchFamily="18" charset="0"/>
              </a:rPr>
              <a:t>（</a:t>
            </a:r>
            <a:r>
              <a:rPr lang="en-US" altLang="ja-JP" sz="1200" kern="100" dirty="0">
                <a:effectLst/>
                <a:latin typeface="+mj-ea"/>
                <a:ea typeface="+mj-ea"/>
                <a:cs typeface="Times New Roman" panose="02020603050405020304" pitchFamily="18" charset="0"/>
              </a:rPr>
              <a:t>※</a:t>
            </a:r>
            <a:r>
              <a:rPr lang="ja-JP" altLang="en-US" sz="1200" kern="100">
                <a:effectLst/>
                <a:latin typeface="+mj-ea"/>
                <a:ea typeface="+mj-ea"/>
                <a:cs typeface="Times New Roman" panose="02020603050405020304" pitchFamily="18" charset="0"/>
              </a:rPr>
              <a:t>）介護休業以外の制度は、組み合わせて利用することができます。</a:t>
            </a:r>
            <a:endParaRPr lang="en-US" altLang="ja-JP" sz="1000" dirty="0">
              <a:latin typeface="+mj-ea"/>
              <a:ea typeface="+mj-ea"/>
            </a:endParaRPr>
          </a:p>
        </p:txBody>
      </p:sp>
      <p:graphicFrame>
        <p:nvGraphicFramePr>
          <p:cNvPr id="31" name="表 30">
            <a:extLst>
              <a:ext uri="{FF2B5EF4-FFF2-40B4-BE49-F238E27FC236}">
                <a16:creationId xmlns:a16="http://schemas.microsoft.com/office/drawing/2014/main" id="{AB8F87BD-A3CA-A6B4-34FC-87DCB38F3131}"/>
              </a:ext>
            </a:extLst>
          </p:cNvPr>
          <p:cNvGraphicFramePr>
            <a:graphicFrameLocks noGrp="1"/>
          </p:cNvGraphicFramePr>
          <p:nvPr>
            <p:extLst>
              <p:ext uri="{D42A27DB-BD31-4B8C-83A1-F6EECF244321}">
                <p14:modId xmlns:p14="http://schemas.microsoft.com/office/powerpoint/2010/main" val="1339244787"/>
              </p:ext>
            </p:extLst>
          </p:nvPr>
        </p:nvGraphicFramePr>
        <p:xfrm>
          <a:off x="900113" y="6535407"/>
          <a:ext cx="6300787" cy="2468880"/>
        </p:xfrm>
        <a:graphic>
          <a:graphicData uri="http://schemas.openxmlformats.org/drawingml/2006/table">
            <a:tbl>
              <a:tblPr firstRow="1" bandRow="1">
                <a:tableStyleId>{5940675A-B579-460E-94D1-54222C63F5DA}</a:tableStyleId>
              </a:tblPr>
              <a:tblGrid>
                <a:gridCol w="1404175">
                  <a:extLst>
                    <a:ext uri="{9D8B030D-6E8A-4147-A177-3AD203B41FA5}">
                      <a16:colId xmlns:a16="http://schemas.microsoft.com/office/drawing/2014/main" val="2038493834"/>
                    </a:ext>
                  </a:extLst>
                </a:gridCol>
                <a:gridCol w="4896612">
                  <a:extLst>
                    <a:ext uri="{9D8B030D-6E8A-4147-A177-3AD203B41FA5}">
                      <a16:colId xmlns:a16="http://schemas.microsoft.com/office/drawing/2014/main" val="25703911"/>
                    </a:ext>
                  </a:extLst>
                </a:gridCol>
              </a:tblGrid>
              <a:tr h="190139">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lang="ja-JP" altLang="ja-JP" sz="1200" kern="100">
                          <a:solidFill>
                            <a:schemeClr val="tx1"/>
                          </a:solidFill>
                          <a:effectLst/>
                          <a:latin typeface="+mj-ea"/>
                          <a:ea typeface="+mj-ea"/>
                          <a:cs typeface="Times New Roman" panose="02020603050405020304" pitchFamily="18" charset="0"/>
                        </a:rPr>
                        <a:t>該当するものに○</a:t>
                      </a:r>
                    </a:p>
                  </a:txBody>
                  <a:tcPr anchor="ctr">
                    <a:solidFill>
                      <a:srgbClr val="92D050">
                        <a:alpha val="20000"/>
                      </a:srgbClr>
                    </a:solidFill>
                  </a:tcPr>
                </a:tc>
                <a:tc>
                  <a:txBody>
                    <a:bodyPr/>
                    <a:lstStyle/>
                    <a:p>
                      <a:pPr algn="l"/>
                      <a:endParaRPr kumimoji="1" lang="ja-JP" altLang="en-US" sz="1200">
                        <a:latin typeface="+mj-ea"/>
                        <a:ea typeface="+mj-ea"/>
                      </a:endParaRPr>
                    </a:p>
                  </a:txBody>
                  <a:tcPr anchor="ctr">
                    <a:solidFill>
                      <a:srgbClr val="92D050">
                        <a:alpha val="20000"/>
                      </a:srgbClr>
                    </a:solidFill>
                  </a:tcPr>
                </a:tc>
                <a:extLst>
                  <a:ext uri="{0D108BD9-81ED-4DB2-BD59-A6C34878D82A}">
                    <a16:rowId xmlns:a16="http://schemas.microsoft.com/office/drawing/2014/main" val="4028163153"/>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介護休業を取得する。　　</a:t>
                      </a:r>
                    </a:p>
                  </a:txBody>
                  <a:tcPr marL="68580" marR="68580" marT="0" marB="0" anchor="ctr"/>
                </a:tc>
                <a:extLst>
                  <a:ext uri="{0D108BD9-81ED-4DB2-BD59-A6C34878D82A}">
                    <a16:rowId xmlns:a16="http://schemas.microsoft.com/office/drawing/2014/main" val="763127979"/>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介護休暇を取得する。</a:t>
                      </a:r>
                    </a:p>
                  </a:txBody>
                  <a:tcPr marL="68580" marR="68580" marT="0" marB="0" anchor="ctr"/>
                </a:tc>
                <a:extLst>
                  <a:ext uri="{0D108BD9-81ED-4DB2-BD59-A6C34878D82A}">
                    <a16:rowId xmlns:a16="http://schemas.microsoft.com/office/drawing/2014/main" val="3089579136"/>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所定外労働の制限を利用する。</a:t>
                      </a:r>
                    </a:p>
                  </a:txBody>
                  <a:tcPr marL="68580" marR="68580" marT="0" marB="0" anchor="ctr"/>
                </a:tc>
                <a:extLst>
                  <a:ext uri="{0D108BD9-81ED-4DB2-BD59-A6C34878D82A}">
                    <a16:rowId xmlns:a16="http://schemas.microsoft.com/office/drawing/2014/main" val="3169016522"/>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時間外労働の制限を利用する。</a:t>
                      </a:r>
                    </a:p>
                  </a:txBody>
                  <a:tcPr marL="68580" marR="68580" marT="0" marB="0" anchor="ctr"/>
                </a:tc>
                <a:extLst>
                  <a:ext uri="{0D108BD9-81ED-4DB2-BD59-A6C34878D82A}">
                    <a16:rowId xmlns:a16="http://schemas.microsoft.com/office/drawing/2014/main" val="4101196822"/>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深夜業の制限を利用する。</a:t>
                      </a:r>
                    </a:p>
                  </a:txBody>
                  <a:tcPr marL="68580" marR="68580" marT="0" marB="0" anchor="ctr"/>
                </a:tc>
                <a:extLst>
                  <a:ext uri="{0D108BD9-81ED-4DB2-BD59-A6C34878D82A}">
                    <a16:rowId xmlns:a16="http://schemas.microsoft.com/office/drawing/2014/main" val="1635260187"/>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介護のための短時間勤務制度を利用する。（注）</a:t>
                      </a:r>
                    </a:p>
                  </a:txBody>
                  <a:tcPr marL="68580" marR="68580" marT="0" marB="0" anchor="ctr"/>
                </a:tc>
                <a:extLst>
                  <a:ext uri="{0D108BD9-81ED-4DB2-BD59-A6C34878D82A}">
                    <a16:rowId xmlns:a16="http://schemas.microsoft.com/office/drawing/2014/main" val="2777755538"/>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いずれも取得・利用する意向はない。</a:t>
                      </a:r>
                    </a:p>
                  </a:txBody>
                  <a:tcPr marL="68580" marR="68580" marT="0" marB="0" anchor="ctr"/>
                </a:tc>
                <a:extLst>
                  <a:ext uri="{0D108BD9-81ED-4DB2-BD59-A6C34878D82A}">
                    <a16:rowId xmlns:a16="http://schemas.microsoft.com/office/drawing/2014/main" val="322088025"/>
                  </a:ext>
                </a:extLst>
              </a:tr>
              <a:tr h="190139">
                <a:tc>
                  <a:txBody>
                    <a:bodyPr/>
                    <a:lstStyle/>
                    <a:p>
                      <a:pPr algn="ctr"/>
                      <a:endParaRPr kumimoji="1" lang="ja-JP" altLang="en-US" sz="1200">
                        <a:latin typeface="+mj-ea"/>
                        <a:ea typeface="+mj-ea"/>
                      </a:endParaRPr>
                    </a:p>
                  </a:txBody>
                  <a:tcPr anchor="ctr"/>
                </a:tc>
                <a:tc>
                  <a:txBody>
                    <a:bodyPr/>
                    <a:lstStyle/>
                    <a:p>
                      <a:pPr indent="139700" algn="just">
                        <a:lnSpc>
                          <a:spcPts val="1600"/>
                        </a:lnSpc>
                      </a:pPr>
                      <a:r>
                        <a:rPr lang="ja-JP" sz="1200" kern="100">
                          <a:effectLst/>
                          <a:latin typeface="+mj-ea"/>
                          <a:ea typeface="+mj-ea"/>
                          <a:cs typeface="Times New Roman" panose="02020603050405020304" pitchFamily="18" charset="0"/>
                        </a:rPr>
                        <a:t>検討中</a:t>
                      </a:r>
                    </a:p>
                  </a:txBody>
                  <a:tcPr marL="68580" marR="68580" marT="0" marB="0" anchor="ctr"/>
                </a:tc>
                <a:extLst>
                  <a:ext uri="{0D108BD9-81ED-4DB2-BD59-A6C34878D82A}">
                    <a16:rowId xmlns:a16="http://schemas.microsoft.com/office/drawing/2014/main" val="2012238960"/>
                  </a:ext>
                </a:extLst>
              </a:tr>
            </a:tbl>
          </a:graphicData>
        </a:graphic>
      </p:graphicFrame>
      <p:graphicFrame>
        <p:nvGraphicFramePr>
          <p:cNvPr id="57" name="表 56">
            <a:extLst>
              <a:ext uri="{FF2B5EF4-FFF2-40B4-BE49-F238E27FC236}">
                <a16:creationId xmlns:a16="http://schemas.microsoft.com/office/drawing/2014/main" id="{AEE767C5-2B02-6BDF-4C92-56A0FC0C1E55}"/>
              </a:ext>
            </a:extLst>
          </p:cNvPr>
          <p:cNvGraphicFramePr>
            <a:graphicFrameLocks noGrp="1"/>
          </p:cNvGraphicFramePr>
          <p:nvPr>
            <p:extLst>
              <p:ext uri="{D42A27DB-BD31-4B8C-83A1-F6EECF244321}">
                <p14:modId xmlns:p14="http://schemas.microsoft.com/office/powerpoint/2010/main" val="1415899420"/>
              </p:ext>
            </p:extLst>
          </p:nvPr>
        </p:nvGraphicFramePr>
        <p:xfrm>
          <a:off x="1573306" y="1237934"/>
          <a:ext cx="5627594" cy="1655735"/>
        </p:xfrm>
        <a:graphic>
          <a:graphicData uri="http://schemas.openxmlformats.org/drawingml/2006/table">
            <a:tbl>
              <a:tblPr firstRow="1" bandRow="1">
                <a:tableStyleId>{2D5ABB26-0587-4C30-8999-92F81FD0307C}</a:tableStyleId>
              </a:tblPr>
              <a:tblGrid>
                <a:gridCol w="5627594">
                  <a:extLst>
                    <a:ext uri="{9D8B030D-6E8A-4147-A177-3AD203B41FA5}">
                      <a16:colId xmlns:a16="http://schemas.microsoft.com/office/drawing/2014/main" val="1817970540"/>
                    </a:ext>
                  </a:extLst>
                </a:gridCol>
              </a:tblGrid>
              <a:tr h="329506">
                <a:tc>
                  <a:txBody>
                    <a:bodyPr/>
                    <a:lstStyle/>
                    <a:p>
                      <a:pPr algn="l"/>
                      <a:r>
                        <a:rPr kumimoji="1" lang="en-US" altLang="ja-JP" sz="1200" dirty="0">
                          <a:solidFill>
                            <a:schemeClr val="tx1">
                              <a:lumMod val="95000"/>
                              <a:lumOff val="5000"/>
                            </a:schemeClr>
                          </a:solidFill>
                        </a:rPr>
                        <a:t>① </a:t>
                      </a:r>
                      <a:r>
                        <a:rPr kumimoji="1" lang="ja-JP" altLang="en-US" sz="1200">
                          <a:solidFill>
                            <a:schemeClr val="tx1">
                              <a:lumMod val="95000"/>
                              <a:lumOff val="5000"/>
                            </a:schemeClr>
                          </a:solidFill>
                        </a:rPr>
                        <a:t>市区町村の窓口で「要介護（要支援）認定」の申請をします</a:t>
                      </a:r>
                    </a:p>
                  </a:txBody>
                  <a:tcPr marL="72000" marR="36000" marT="36000" marB="3600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20000"/>
                      </a:srgbClr>
                    </a:solidFill>
                  </a:tcPr>
                </a:tc>
                <a:extLst>
                  <a:ext uri="{0D108BD9-81ED-4DB2-BD59-A6C34878D82A}">
                    <a16:rowId xmlns:a16="http://schemas.microsoft.com/office/drawing/2014/main" val="2951065612"/>
                  </a:ext>
                </a:extLst>
              </a:tr>
              <a:tr h="667217">
                <a:tc>
                  <a:txBody>
                    <a:bodyPr/>
                    <a:lstStyle/>
                    <a:p>
                      <a:pPr algn="l"/>
                      <a:r>
                        <a:rPr kumimoji="1" lang="en-US" altLang="ja-JP" sz="1200" dirty="0">
                          <a:solidFill>
                            <a:schemeClr val="tx1">
                              <a:lumMod val="95000"/>
                              <a:lumOff val="5000"/>
                            </a:schemeClr>
                          </a:solidFill>
                        </a:rPr>
                        <a:t>② </a:t>
                      </a:r>
                      <a:r>
                        <a:rPr kumimoji="1" lang="ja-JP" altLang="en-US" sz="1200">
                          <a:solidFill>
                            <a:schemeClr val="tx1">
                              <a:lumMod val="95000"/>
                              <a:lumOff val="5000"/>
                            </a:schemeClr>
                          </a:solidFill>
                        </a:rPr>
                        <a:t>要介護認定の調査、判定などが行われ、認定結果が通知されます</a:t>
                      </a:r>
                    </a:p>
                    <a:p>
                      <a:pPr marL="324000" lvl="1" indent="-144000" algn="l"/>
                      <a:r>
                        <a:rPr kumimoji="1" lang="en-US" altLang="ja-JP" sz="1000" dirty="0">
                          <a:solidFill>
                            <a:schemeClr val="tx1">
                              <a:lumMod val="95000"/>
                              <a:lumOff val="5000"/>
                            </a:schemeClr>
                          </a:solidFill>
                        </a:rPr>
                        <a:t>※40〜64</a:t>
                      </a:r>
                      <a:r>
                        <a:rPr kumimoji="1" lang="ja-JP" altLang="en-US" sz="1000">
                          <a:solidFill>
                            <a:schemeClr val="tx1">
                              <a:lumMod val="95000"/>
                              <a:lumOff val="5000"/>
                            </a:schemeClr>
                          </a:solidFill>
                        </a:rPr>
                        <a:t>歳の方は、要介護（要支援）状態が、加齢に起因する疾患として定められている「特定疾病」によって生じた場合に認定されます</a:t>
                      </a:r>
                    </a:p>
                  </a:txBody>
                  <a:tcPr marL="72000" marR="36000" marT="36000" marB="3600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20000"/>
                      </a:srgbClr>
                    </a:solidFill>
                  </a:tcPr>
                </a:tc>
                <a:extLst>
                  <a:ext uri="{0D108BD9-81ED-4DB2-BD59-A6C34878D82A}">
                    <a16:rowId xmlns:a16="http://schemas.microsoft.com/office/drawing/2014/main" val="2922694797"/>
                  </a:ext>
                </a:extLst>
              </a:tr>
              <a:tr h="329506">
                <a:tc>
                  <a:txBody>
                    <a:bodyPr/>
                    <a:lstStyle/>
                    <a:p>
                      <a:pPr algn="l"/>
                      <a:r>
                        <a:rPr kumimoji="1" lang="en-US" altLang="ja-JP" sz="1200" dirty="0">
                          <a:solidFill>
                            <a:schemeClr val="tx1">
                              <a:lumMod val="95000"/>
                              <a:lumOff val="5000"/>
                            </a:schemeClr>
                          </a:solidFill>
                        </a:rPr>
                        <a:t>③ </a:t>
                      </a:r>
                      <a:r>
                        <a:rPr kumimoji="1" lang="ja-JP" altLang="en-US" sz="1200">
                          <a:solidFill>
                            <a:schemeClr val="tx1">
                              <a:lumMod val="95000"/>
                              <a:lumOff val="5000"/>
                            </a:schemeClr>
                          </a:solidFill>
                        </a:rPr>
                        <a:t>ケアプランを作成します</a:t>
                      </a:r>
                    </a:p>
                  </a:txBody>
                  <a:tcPr marL="72000" marR="36000" marT="36000" marB="3600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20000"/>
                      </a:srgbClr>
                    </a:solidFill>
                  </a:tcPr>
                </a:tc>
                <a:extLst>
                  <a:ext uri="{0D108BD9-81ED-4DB2-BD59-A6C34878D82A}">
                    <a16:rowId xmlns:a16="http://schemas.microsoft.com/office/drawing/2014/main" val="373419205"/>
                  </a:ext>
                </a:extLst>
              </a:tr>
              <a:tr h="329506">
                <a:tc>
                  <a:txBody>
                    <a:bodyPr/>
                    <a:lstStyle/>
                    <a:p>
                      <a:pPr algn="l"/>
                      <a:r>
                        <a:rPr kumimoji="1" lang="en-US" altLang="ja-JP" sz="1200" dirty="0">
                          <a:solidFill>
                            <a:schemeClr val="tx1">
                              <a:lumMod val="95000"/>
                              <a:lumOff val="5000"/>
                            </a:schemeClr>
                          </a:solidFill>
                        </a:rPr>
                        <a:t>④ </a:t>
                      </a:r>
                      <a:r>
                        <a:rPr kumimoji="1" lang="ja-JP" altLang="en-US" sz="1200">
                          <a:solidFill>
                            <a:schemeClr val="tx1">
                              <a:lumMod val="95000"/>
                              <a:lumOff val="5000"/>
                            </a:schemeClr>
                          </a:solidFill>
                        </a:rPr>
                        <a:t>サービスを利用します</a:t>
                      </a:r>
                    </a:p>
                  </a:txBody>
                  <a:tcPr marL="72000" marR="36000" marT="36000" marB="3600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20000"/>
                      </a:srgbClr>
                    </a:solidFill>
                  </a:tcPr>
                </a:tc>
                <a:extLst>
                  <a:ext uri="{0D108BD9-81ED-4DB2-BD59-A6C34878D82A}">
                    <a16:rowId xmlns:a16="http://schemas.microsoft.com/office/drawing/2014/main" val="3160418102"/>
                  </a:ext>
                </a:extLst>
              </a:tr>
            </a:tbl>
          </a:graphicData>
        </a:graphic>
      </p:graphicFrame>
      <p:sp>
        <p:nvSpPr>
          <p:cNvPr id="58" name="テキスト ボックス 57">
            <a:extLst>
              <a:ext uri="{FF2B5EF4-FFF2-40B4-BE49-F238E27FC236}">
                <a16:creationId xmlns:a16="http://schemas.microsoft.com/office/drawing/2014/main" id="{28183EF2-FE13-4418-C6DC-82DFFF5FA9EA}"/>
              </a:ext>
            </a:extLst>
          </p:cNvPr>
          <p:cNvSpPr txBox="1"/>
          <p:nvPr/>
        </p:nvSpPr>
        <p:spPr>
          <a:xfrm>
            <a:off x="900113" y="2975658"/>
            <a:ext cx="6300000" cy="1880002"/>
          </a:xfrm>
          <a:prstGeom prst="rect">
            <a:avLst/>
          </a:prstGeom>
          <a:noFill/>
          <a:ln w="38100">
            <a:solidFill>
              <a:srgbClr val="92D050"/>
            </a:solidFill>
          </a:ln>
        </p:spPr>
        <p:txBody>
          <a:bodyPr wrap="square" rtlCol="0">
            <a:spAutoFit/>
          </a:bodyPr>
          <a:lstStyle/>
          <a:p>
            <a:pPr>
              <a:spcAft>
                <a:spcPts val="500"/>
              </a:spcAft>
            </a:pPr>
            <a:r>
              <a:rPr lang="en-US" altLang="ja-JP" sz="1600" b="1" dirty="0">
                <a:solidFill>
                  <a:srgbClr val="92D050"/>
                </a:solidFill>
                <a:latin typeface="+mj-ea"/>
                <a:ea typeface="+mj-ea"/>
              </a:rPr>
              <a:t>40</a:t>
            </a:r>
            <a:r>
              <a:rPr lang="ja-JP" altLang="en-US" sz="1600" b="1">
                <a:solidFill>
                  <a:srgbClr val="92D050"/>
                </a:solidFill>
                <a:latin typeface="+mj-ea"/>
                <a:ea typeface="+mj-ea"/>
              </a:rPr>
              <a:t>歳～</a:t>
            </a:r>
            <a:r>
              <a:rPr lang="en-US" altLang="ja-JP" sz="1600" b="1" dirty="0">
                <a:solidFill>
                  <a:srgbClr val="92D050"/>
                </a:solidFill>
                <a:latin typeface="+mj-ea"/>
                <a:ea typeface="+mj-ea"/>
              </a:rPr>
              <a:t>64</a:t>
            </a:r>
            <a:r>
              <a:rPr lang="ja-JP" altLang="en-US" sz="1600" b="1">
                <a:solidFill>
                  <a:srgbClr val="92D050"/>
                </a:solidFill>
                <a:latin typeface="+mj-ea"/>
                <a:ea typeface="+mj-ea"/>
              </a:rPr>
              <a:t>歳の方の介護保険料</a:t>
            </a:r>
            <a:endParaRPr lang="en-US" altLang="ja-JP" sz="1600" b="1" dirty="0">
              <a:solidFill>
                <a:srgbClr val="92D050"/>
              </a:solidFill>
              <a:latin typeface="+mj-ea"/>
              <a:ea typeface="+mj-ea"/>
            </a:endParaRPr>
          </a:p>
          <a:p>
            <a:r>
              <a:rPr lang="ja-JP" altLang="en-US" sz="1200" b="1">
                <a:solidFill>
                  <a:srgbClr val="92D050"/>
                </a:solidFill>
                <a:latin typeface="+mj-ea"/>
                <a:ea typeface="+mj-ea"/>
              </a:rPr>
              <a:t>■健康保険に加入している方</a:t>
            </a:r>
          </a:p>
          <a:p>
            <a:pPr marL="144000"/>
            <a:r>
              <a:rPr lang="ja-JP" altLang="en-US" sz="1200">
                <a:latin typeface="+mj-ea"/>
                <a:ea typeface="+mj-ea"/>
              </a:rPr>
              <a:t>健康保険に加入する</a:t>
            </a:r>
            <a:r>
              <a:rPr lang="en-US" altLang="ja-JP" sz="1200" dirty="0">
                <a:latin typeface="+mj-ea"/>
                <a:ea typeface="+mj-ea"/>
              </a:rPr>
              <a:t>40</a:t>
            </a:r>
            <a:r>
              <a:rPr lang="ja-JP" altLang="en-US" sz="1200">
                <a:latin typeface="+mj-ea"/>
                <a:ea typeface="+mj-ea"/>
              </a:rPr>
              <a:t>歳～</a:t>
            </a:r>
            <a:r>
              <a:rPr lang="en-US" altLang="ja-JP" sz="1200" dirty="0">
                <a:latin typeface="+mj-ea"/>
                <a:ea typeface="+mj-ea"/>
              </a:rPr>
              <a:t>64</a:t>
            </a:r>
            <a:r>
              <a:rPr lang="ja-JP" altLang="en-US" sz="1200">
                <a:latin typeface="+mj-ea"/>
                <a:ea typeface="+mj-ea"/>
              </a:rPr>
              <a:t>歳の方が負担する介護保険料は、健康保険の保険料と一体的に徴収されます。なお、介護保険料は医療保険料と同様に、原則、被保険者と事業主で</a:t>
            </a:r>
            <a:r>
              <a:rPr lang="en-US" altLang="ja-JP" sz="1200" dirty="0">
                <a:latin typeface="+mj-ea"/>
                <a:ea typeface="+mj-ea"/>
              </a:rPr>
              <a:t>1/2 </a:t>
            </a:r>
            <a:r>
              <a:rPr lang="ja-JP" altLang="en-US" sz="1200">
                <a:latin typeface="+mj-ea"/>
                <a:ea typeface="+mj-ea"/>
              </a:rPr>
              <a:t>ずつ負担します。</a:t>
            </a:r>
            <a:endParaRPr lang="en-US" altLang="ja-JP" sz="1200" dirty="0">
              <a:latin typeface="+mj-ea"/>
              <a:ea typeface="+mj-ea"/>
            </a:endParaRPr>
          </a:p>
          <a:p>
            <a:pPr marL="144000"/>
            <a:endParaRPr lang="ja-JP" altLang="en-US" sz="1200">
              <a:latin typeface="+mj-ea"/>
              <a:ea typeface="+mj-ea"/>
            </a:endParaRPr>
          </a:p>
          <a:p>
            <a:r>
              <a:rPr lang="ja-JP" altLang="en-US" sz="1200" b="1">
                <a:solidFill>
                  <a:srgbClr val="92D050"/>
                </a:solidFill>
                <a:latin typeface="+mj-ea"/>
                <a:ea typeface="+mj-ea"/>
              </a:rPr>
              <a:t>■国民健康保険に加入している方</a:t>
            </a:r>
          </a:p>
          <a:p>
            <a:pPr marL="144000"/>
            <a:r>
              <a:rPr lang="ja-JP" altLang="en-US" sz="1200">
                <a:latin typeface="+mj-ea"/>
                <a:ea typeface="+mj-ea"/>
              </a:rPr>
              <a:t>国民健康保険に加入している</a:t>
            </a:r>
            <a:r>
              <a:rPr lang="en-US" altLang="ja-JP" sz="1200" dirty="0">
                <a:latin typeface="+mj-ea"/>
                <a:ea typeface="+mj-ea"/>
              </a:rPr>
              <a:t>40</a:t>
            </a:r>
            <a:r>
              <a:rPr lang="ja-JP" altLang="en-US" sz="1200">
                <a:latin typeface="+mj-ea"/>
                <a:ea typeface="+mj-ea"/>
              </a:rPr>
              <a:t>歳～</a:t>
            </a:r>
            <a:r>
              <a:rPr lang="en-US" altLang="ja-JP" sz="1200" dirty="0">
                <a:latin typeface="+mj-ea"/>
                <a:ea typeface="+mj-ea"/>
              </a:rPr>
              <a:t>64</a:t>
            </a:r>
            <a:r>
              <a:rPr lang="ja-JP" altLang="en-US" sz="1200">
                <a:latin typeface="+mj-ea"/>
                <a:ea typeface="+mj-ea"/>
              </a:rPr>
              <a:t>歳の方が負担する介護保険料については、国民健康保険の保険料と一体的に徴収されます。</a:t>
            </a:r>
            <a:endParaRPr lang="en-US" altLang="ja-JP" sz="1200" dirty="0">
              <a:latin typeface="+mj-ea"/>
              <a:ea typeface="+mj-ea"/>
            </a:endParaRPr>
          </a:p>
        </p:txBody>
      </p:sp>
      <p:cxnSp>
        <p:nvCxnSpPr>
          <p:cNvPr id="6" name="直線矢印コネクタ 5">
            <a:extLst>
              <a:ext uri="{FF2B5EF4-FFF2-40B4-BE49-F238E27FC236}">
                <a16:creationId xmlns:a16="http://schemas.microsoft.com/office/drawing/2014/main" id="{55E0B661-AFBE-C5F5-879B-709018AEA863}"/>
              </a:ext>
            </a:extLst>
          </p:cNvPr>
          <p:cNvCxnSpPr>
            <a:cxnSpLocks/>
          </p:cNvCxnSpPr>
          <p:nvPr/>
        </p:nvCxnSpPr>
        <p:spPr>
          <a:xfrm>
            <a:off x="1324356" y="1237933"/>
            <a:ext cx="0" cy="1632403"/>
          </a:xfrm>
          <a:prstGeom prst="straightConnector1">
            <a:avLst/>
          </a:prstGeom>
          <a:ln w="120650">
            <a:solidFill>
              <a:srgbClr val="92D050"/>
            </a:solidFill>
            <a:tailEnd type="triangle" w="med" len="sm"/>
          </a:ln>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0E084EDF-A249-946B-6A7E-B379C23F8634}"/>
              </a:ext>
            </a:extLst>
          </p:cNvPr>
          <p:cNvSpPr txBox="1"/>
          <p:nvPr/>
        </p:nvSpPr>
        <p:spPr>
          <a:xfrm>
            <a:off x="811851" y="9210660"/>
            <a:ext cx="6497597" cy="400110"/>
          </a:xfrm>
          <a:prstGeom prst="rect">
            <a:avLst/>
          </a:prstGeom>
          <a:noFill/>
        </p:spPr>
        <p:txBody>
          <a:bodyPr wrap="square" rtlCol="0">
            <a:spAutoFit/>
          </a:bodyPr>
          <a:lstStyle/>
          <a:p>
            <a:pPr marL="0" lvl="1" algn="just"/>
            <a:r>
              <a:rPr lang="ja-JP" altLang="en-US" sz="1000">
                <a:latin typeface="+mj-ea"/>
                <a:ea typeface="+mj-ea"/>
              </a:rPr>
              <a:t>（注）介護のための所定労働時間の短縮等の措置として、短時間勤務制度以外の措置を講じている場合は、講じた措置を記載してください。</a:t>
            </a:r>
            <a:endParaRPr lang="en-US" altLang="ja-JP" sz="1000" dirty="0">
              <a:latin typeface="+mj-ea"/>
              <a:ea typeface="+mj-ea"/>
            </a:endParaRPr>
          </a:p>
        </p:txBody>
      </p:sp>
    </p:spTree>
    <p:extLst>
      <p:ext uri="{BB962C8B-B14F-4D97-AF65-F5344CB8AC3E}">
        <p14:creationId xmlns:p14="http://schemas.microsoft.com/office/powerpoint/2010/main" val="30917399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1825</Words>
  <PresentationFormat>ユーザー設定</PresentationFormat>
  <Paragraphs>129</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HGP創英角ｺﾞｼｯｸUB</vt:lpstr>
      <vt:lpstr>HGSSoeiKakugothicUB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